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1" r:id="rId2"/>
    <p:sldId id="282" r:id="rId3"/>
    <p:sldId id="295" r:id="rId4"/>
    <p:sldId id="285" r:id="rId5"/>
    <p:sldId id="283" r:id="rId6"/>
    <p:sldId id="284" r:id="rId7"/>
    <p:sldId id="294" r:id="rId8"/>
    <p:sldId id="287" r:id="rId9"/>
    <p:sldId id="288" r:id="rId10"/>
    <p:sldId id="293" r:id="rId11"/>
    <p:sldId id="292" r:id="rId12"/>
    <p:sldId id="289" r:id="rId13"/>
    <p:sldId id="290" r:id="rId14"/>
    <p:sldId id="291"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1199FD-E64C-4110-B05F-1AF21B56D818}" type="datetimeFigureOut">
              <a:rPr lang="en-US" smtClean="0"/>
              <a:pPr/>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1795F-787D-4F45-BA1C-20F8E7A5D2A7}" type="slidenum">
              <a:rPr lang="en-US" smtClean="0"/>
              <a:pPr/>
              <a:t>‹#›</a:t>
            </a:fld>
            <a:endParaRPr lang="en-US"/>
          </a:p>
        </p:txBody>
      </p:sp>
    </p:spTree>
    <p:extLst>
      <p:ext uri="{BB962C8B-B14F-4D97-AF65-F5344CB8AC3E}">
        <p14:creationId xmlns:p14="http://schemas.microsoft.com/office/powerpoint/2010/main" val="162257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1795F-787D-4F45-BA1C-20F8E7A5D2A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estiary.ca/manuscripts/manu945.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vimeo.com/9715895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524000"/>
          </a:xfrm>
        </p:spPr>
        <p:txBody>
          <a:bodyPr>
            <a:noAutofit/>
          </a:bodyPr>
          <a:lstStyle/>
          <a:p>
            <a:pPr lvl="0" fontAlgn="base">
              <a:spcAft>
                <a:spcPct val="0"/>
              </a:spcAft>
            </a:pPr>
            <a:r>
              <a:rPr lang="en-US" b="1" u="sng" dirty="0" smtClean="0">
                <a:latin typeface="Palatino Linotype" panose="02040502050505030304" pitchFamily="18" charset="0"/>
              </a:rPr>
              <a:t>A Brief History of the Bestiary</a:t>
            </a:r>
            <a:endParaRPr lang="en-US" altLang="en-US" b="1" dirty="0">
              <a:latin typeface="Palatino Linotype" panose="02040502050505030304" pitchFamily="18" charset="0"/>
              <a:cs typeface="Arial" pitchFamily="34" charset="0"/>
            </a:endParaRPr>
          </a:p>
        </p:txBody>
      </p:sp>
      <p:pic>
        <p:nvPicPr>
          <p:cNvPr id="1028" name="Picture 4" descr="http://www.abdn.ac.uk/bestiary/jpeg/com_det/elepf65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390258"/>
            <a:ext cx="6705600" cy="5239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71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723" y="1447800"/>
            <a:ext cx="8991600" cy="3970318"/>
          </a:xfrm>
          <a:prstGeom prst="rect">
            <a:avLst/>
          </a:prstGeom>
        </p:spPr>
        <p:txBody>
          <a:bodyPr wrap="square">
            <a:spAutoFit/>
          </a:bodyPr>
          <a:lstStyle/>
          <a:p>
            <a:pPr lvl="1"/>
            <a:r>
              <a:rPr lang="en-US" sz="2800" dirty="0">
                <a:latin typeface="Palatino Linotype" panose="02040502050505030304" pitchFamily="18" charset="0"/>
              </a:rPr>
              <a:t>"The monkey represents the very person of the devil since he has a beginning but no end (that is, a tail). In the beginning, the devil was one of the archangels, but his end has not been found. It is fitting also that, in addition to not having a tail, the monkey lacks beauty also. And he is quite ugly in that region where he lacks a tail. Just so the devil has no good end. </a:t>
            </a:r>
            <a:r>
              <a:rPr lang="en-US" sz="2800" dirty="0" err="1">
                <a:latin typeface="Palatino Linotype" panose="02040502050505030304" pitchFamily="18" charset="0"/>
              </a:rPr>
              <a:t>Physiologus</a:t>
            </a:r>
            <a:r>
              <a:rPr lang="en-US" sz="2800" dirty="0">
                <a:latin typeface="Palatino Linotype" panose="02040502050505030304" pitchFamily="18" charset="0"/>
              </a:rPr>
              <a:t>, therefore, spoke well</a:t>
            </a:r>
            <a:r>
              <a:rPr lang="en-US" sz="2800" dirty="0" smtClean="0">
                <a:latin typeface="Palatino Linotype" panose="02040502050505030304" pitchFamily="18" charset="0"/>
              </a:rPr>
              <a:t>."</a:t>
            </a:r>
          </a:p>
          <a:p>
            <a:pPr lvl="1"/>
            <a:r>
              <a:rPr lang="en-US" sz="2800" dirty="0" smtClean="0">
                <a:latin typeface="Palatino Linotype" panose="02040502050505030304" pitchFamily="18" charset="0"/>
              </a:rPr>
              <a:t>	--The Latin </a:t>
            </a:r>
            <a:r>
              <a:rPr lang="en-US" sz="2800" i="1" dirty="0" err="1" smtClean="0">
                <a:latin typeface="Palatino Linotype" panose="02040502050505030304" pitchFamily="18" charset="0"/>
              </a:rPr>
              <a:t>Physiologus</a:t>
            </a:r>
            <a:endParaRPr lang="en-US" sz="2800" i="1" dirty="0" smtClean="0">
              <a:latin typeface="Palatino Linotype" pitchFamily="18" charset="0"/>
            </a:endParaRPr>
          </a:p>
        </p:txBody>
      </p:sp>
    </p:spTree>
    <p:extLst>
      <p:ext uri="{BB962C8B-B14F-4D97-AF65-F5344CB8AC3E}">
        <p14:creationId xmlns:p14="http://schemas.microsoft.com/office/powerpoint/2010/main" val="4162392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52400"/>
            <a:ext cx="8991600" cy="6524863"/>
          </a:xfrm>
          <a:prstGeom prst="rect">
            <a:avLst/>
          </a:prstGeom>
        </p:spPr>
        <p:txBody>
          <a:bodyPr wrap="square">
            <a:spAutoFit/>
          </a:bodyPr>
          <a:lstStyle/>
          <a:p>
            <a:pPr lvl="1"/>
            <a:r>
              <a:rPr lang="en-US" sz="2200" dirty="0">
                <a:latin typeface="Palatino Linotype" panose="02040502050505030304" pitchFamily="18" charset="0"/>
              </a:rPr>
              <a:t>And </a:t>
            </a:r>
            <a:r>
              <a:rPr lang="en-US" sz="2200" dirty="0" err="1">
                <a:latin typeface="Palatino Linotype" panose="02040502050505030304" pitchFamily="18" charset="0"/>
              </a:rPr>
              <a:t>als</a:t>
            </a:r>
            <a:r>
              <a:rPr lang="en-US" sz="2200" dirty="0">
                <a:latin typeface="Palatino Linotype" panose="02040502050505030304" pitchFamily="18" charset="0"/>
              </a:rPr>
              <a:t> the </a:t>
            </a:r>
            <a:r>
              <a:rPr lang="en-US" sz="2200" dirty="0" err="1">
                <a:latin typeface="Palatino Linotype" panose="02040502050505030304" pitchFamily="18" charset="0"/>
              </a:rPr>
              <a:t>caus</a:t>
            </a:r>
            <a:r>
              <a:rPr lang="en-US" sz="2200" dirty="0">
                <a:latin typeface="Palatino Linotype" panose="02040502050505030304" pitchFamily="18" charset="0"/>
              </a:rPr>
              <a:t> </a:t>
            </a:r>
            <a:r>
              <a:rPr lang="en-US" sz="2200" dirty="0" err="1">
                <a:latin typeface="Palatino Linotype" panose="02040502050505030304" pitchFamily="18" charset="0"/>
              </a:rPr>
              <a:t>quhy</a:t>
            </a:r>
            <a:r>
              <a:rPr lang="en-US" sz="2200" dirty="0">
                <a:latin typeface="Palatino Linotype" panose="02040502050505030304" pitchFamily="18" charset="0"/>
              </a:rPr>
              <a:t> that </a:t>
            </a:r>
            <a:r>
              <a:rPr lang="en-US" sz="2200" dirty="0" err="1">
                <a:latin typeface="Palatino Linotype" panose="02040502050505030304" pitchFamily="18" charset="0"/>
              </a:rPr>
              <a:t>thay</a:t>
            </a:r>
            <a:r>
              <a:rPr lang="en-US" sz="2200" dirty="0">
                <a:latin typeface="Palatino Linotype" panose="02040502050505030304" pitchFamily="18" charset="0"/>
              </a:rPr>
              <a:t> first began</a:t>
            </a:r>
            <a:br>
              <a:rPr lang="en-US" sz="2200" dirty="0">
                <a:latin typeface="Palatino Linotype" panose="02040502050505030304" pitchFamily="18" charset="0"/>
              </a:rPr>
            </a:br>
            <a:r>
              <a:rPr lang="en-US" sz="2200" dirty="0">
                <a:latin typeface="Palatino Linotype" panose="02040502050505030304" pitchFamily="18" charset="0"/>
              </a:rPr>
              <a:t>Wes to </a:t>
            </a:r>
            <a:r>
              <a:rPr lang="en-US" sz="2200" dirty="0" err="1">
                <a:latin typeface="Palatino Linotype" panose="02040502050505030304" pitchFamily="18" charset="0"/>
              </a:rPr>
              <a:t>repreif</a:t>
            </a:r>
            <a:r>
              <a:rPr lang="en-US" sz="2200" dirty="0">
                <a:latin typeface="Palatino Linotype" panose="02040502050505030304" pitchFamily="18" charset="0"/>
              </a:rPr>
              <a:t> thee of </a:t>
            </a:r>
            <a:r>
              <a:rPr lang="en-US" sz="2200" dirty="0" err="1">
                <a:latin typeface="Palatino Linotype" panose="02040502050505030304" pitchFamily="18" charset="0"/>
              </a:rPr>
              <a:t>thi</a:t>
            </a:r>
            <a:r>
              <a:rPr lang="en-US" sz="2200" dirty="0">
                <a:latin typeface="Palatino Linotype" panose="02040502050505030304" pitchFamily="18" charset="0"/>
              </a:rPr>
              <a:t> </a:t>
            </a:r>
            <a:r>
              <a:rPr lang="en-US" sz="2200" dirty="0" err="1">
                <a:latin typeface="Palatino Linotype" panose="02040502050505030304" pitchFamily="18" charset="0"/>
              </a:rPr>
              <a:t>misleving</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dirty="0">
                <a:latin typeface="Palatino Linotype" panose="02040502050505030304" pitchFamily="18" charset="0"/>
              </a:rPr>
              <a:t>O man, be figure of </a:t>
            </a:r>
            <a:r>
              <a:rPr lang="en-US" sz="2200" dirty="0" err="1">
                <a:latin typeface="Palatino Linotype" panose="02040502050505030304" pitchFamily="18" charset="0"/>
              </a:rPr>
              <a:t>ane</a:t>
            </a:r>
            <a:r>
              <a:rPr lang="en-US" sz="2200" dirty="0">
                <a:latin typeface="Palatino Linotype" panose="02040502050505030304" pitchFamily="18" charset="0"/>
              </a:rPr>
              <a:t> </a:t>
            </a:r>
            <a:r>
              <a:rPr lang="en-US" sz="2200" dirty="0" err="1">
                <a:latin typeface="Palatino Linotype" panose="02040502050505030304" pitchFamily="18" charset="0"/>
              </a:rPr>
              <a:t>uther</a:t>
            </a:r>
            <a:r>
              <a:rPr lang="en-US" sz="2200" dirty="0">
                <a:latin typeface="Palatino Linotype" panose="02040502050505030304" pitchFamily="18" charset="0"/>
              </a:rPr>
              <a:t> </a:t>
            </a:r>
            <a:r>
              <a:rPr lang="en-US" sz="2200" dirty="0" smtClean="0">
                <a:latin typeface="Palatino Linotype" panose="02040502050505030304" pitchFamily="18" charset="0"/>
              </a:rPr>
              <a:t>thing (</a:t>
            </a:r>
            <a:r>
              <a:rPr lang="en-US" sz="2200" dirty="0" err="1" smtClean="0">
                <a:latin typeface="Palatino Linotype" panose="02040502050505030304" pitchFamily="18" charset="0"/>
              </a:rPr>
              <a:t>Henryson</a:t>
            </a:r>
            <a:r>
              <a:rPr lang="en-US" sz="2200" dirty="0" smtClean="0">
                <a:latin typeface="Palatino Linotype" panose="02040502050505030304" pitchFamily="18" charset="0"/>
              </a:rPr>
              <a:t>, </a:t>
            </a:r>
            <a:r>
              <a:rPr lang="en-US" sz="2200" i="1" dirty="0" smtClean="0">
                <a:latin typeface="Palatino Linotype" panose="02040502050505030304" pitchFamily="18" charset="0"/>
              </a:rPr>
              <a:t>Fables</a:t>
            </a:r>
            <a:r>
              <a:rPr lang="en-US" sz="2200" dirty="0" smtClean="0">
                <a:latin typeface="Palatino Linotype" pitchFamily="18" charset="0"/>
              </a:rPr>
              <a:t> 5-8)</a:t>
            </a:r>
          </a:p>
          <a:p>
            <a:pPr lvl="1"/>
            <a:endParaRPr lang="en-US" sz="2200" dirty="0" smtClean="0">
              <a:latin typeface="Palatino Linotype" pitchFamily="18" charset="0"/>
            </a:endParaRPr>
          </a:p>
          <a:p>
            <a:pPr lvl="1"/>
            <a:r>
              <a:rPr lang="en-US" sz="2200" dirty="0">
                <a:latin typeface="Palatino Linotype" panose="02040502050505030304" pitchFamily="18" charset="0"/>
              </a:rPr>
              <a:t>The </a:t>
            </a:r>
            <a:r>
              <a:rPr lang="en-US" sz="2200" dirty="0" err="1">
                <a:latin typeface="Palatino Linotype" panose="02040502050505030304" pitchFamily="18" charset="0"/>
              </a:rPr>
              <a:t>nuttis</a:t>
            </a:r>
            <a:r>
              <a:rPr lang="en-US" sz="2200" dirty="0">
                <a:latin typeface="Palatino Linotype" panose="02040502050505030304" pitchFamily="18" charset="0"/>
              </a:rPr>
              <a:t> </a:t>
            </a:r>
            <a:r>
              <a:rPr lang="en-US" sz="2200" dirty="0" err="1">
                <a:latin typeface="Palatino Linotype" panose="02040502050505030304" pitchFamily="18" charset="0"/>
              </a:rPr>
              <a:t>schell</a:t>
            </a:r>
            <a:r>
              <a:rPr lang="en-US" sz="2200" dirty="0">
                <a:latin typeface="Palatino Linotype" panose="02040502050505030304" pitchFamily="18" charset="0"/>
              </a:rPr>
              <a:t> </a:t>
            </a:r>
            <a:r>
              <a:rPr lang="en-US" sz="2200" dirty="0" err="1">
                <a:latin typeface="Palatino Linotype" panose="02040502050505030304" pitchFamily="18" charset="0"/>
              </a:rPr>
              <a:t>thocht</a:t>
            </a:r>
            <a:r>
              <a:rPr lang="en-US" sz="2200" dirty="0">
                <a:latin typeface="Palatino Linotype" panose="02040502050505030304" pitchFamily="18" charset="0"/>
              </a:rPr>
              <a:t> it be hard and </a:t>
            </a:r>
            <a:r>
              <a:rPr lang="en-US" sz="2200" dirty="0" err="1">
                <a:latin typeface="Palatino Linotype" panose="02040502050505030304" pitchFamily="18" charset="0"/>
              </a:rPr>
              <a:t>teuch</a:t>
            </a:r>
            <a:r>
              <a:rPr lang="en-US" sz="2200" dirty="0">
                <a:latin typeface="Palatino Linotype" panose="02040502050505030304" pitchFamily="18" charset="0"/>
              </a:rPr>
              <a:t/>
            </a:r>
            <a:br>
              <a:rPr lang="en-US" sz="2200" dirty="0">
                <a:latin typeface="Palatino Linotype" panose="02040502050505030304" pitchFamily="18" charset="0"/>
              </a:rPr>
            </a:br>
            <a:r>
              <a:rPr lang="en-US" sz="2200" dirty="0" err="1">
                <a:latin typeface="Palatino Linotype" panose="02040502050505030304" pitchFamily="18" charset="0"/>
              </a:rPr>
              <a:t>Haldis</a:t>
            </a:r>
            <a:r>
              <a:rPr lang="en-US" sz="2200" dirty="0">
                <a:latin typeface="Palatino Linotype" panose="02040502050505030304" pitchFamily="18" charset="0"/>
              </a:rPr>
              <a:t> the </a:t>
            </a:r>
            <a:r>
              <a:rPr lang="en-US" sz="2200" dirty="0" err="1">
                <a:latin typeface="Palatino Linotype" panose="02040502050505030304" pitchFamily="18" charset="0"/>
              </a:rPr>
              <a:t>kirnell</a:t>
            </a:r>
            <a:r>
              <a:rPr lang="en-US" sz="2200" dirty="0">
                <a:latin typeface="Palatino Linotype" panose="02040502050505030304" pitchFamily="18" charset="0"/>
              </a:rPr>
              <a:t> </a:t>
            </a:r>
            <a:r>
              <a:rPr lang="en-US" sz="2200" dirty="0" err="1">
                <a:latin typeface="Palatino Linotype" panose="02040502050505030304" pitchFamily="18" charset="0"/>
              </a:rPr>
              <a:t>sweit</a:t>
            </a:r>
            <a:r>
              <a:rPr lang="en-US" sz="2200" dirty="0">
                <a:latin typeface="Palatino Linotype" panose="02040502050505030304" pitchFamily="18" charset="0"/>
              </a:rPr>
              <a:t> and </a:t>
            </a:r>
            <a:r>
              <a:rPr lang="en-US" sz="2200" dirty="0" err="1">
                <a:latin typeface="Palatino Linotype" panose="02040502050505030304" pitchFamily="18" charset="0"/>
              </a:rPr>
              <a:t>delectabill</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dirty="0">
                <a:latin typeface="Palatino Linotype" panose="02040502050505030304" pitchFamily="18" charset="0"/>
              </a:rPr>
              <a:t>Sa </a:t>
            </a:r>
            <a:r>
              <a:rPr lang="en-US" sz="2200" dirty="0" err="1">
                <a:latin typeface="Palatino Linotype" panose="02040502050505030304" pitchFamily="18" charset="0"/>
              </a:rPr>
              <a:t>lyis</a:t>
            </a:r>
            <a:r>
              <a:rPr lang="en-US" sz="2200" dirty="0">
                <a:latin typeface="Palatino Linotype" panose="02040502050505030304" pitchFamily="18" charset="0"/>
              </a:rPr>
              <a:t> </a:t>
            </a:r>
            <a:r>
              <a:rPr lang="en-US" sz="2200" dirty="0" err="1">
                <a:latin typeface="Palatino Linotype" panose="02040502050505030304" pitchFamily="18" charset="0"/>
              </a:rPr>
              <a:t>thair</a:t>
            </a:r>
            <a:r>
              <a:rPr lang="en-US" sz="2200" dirty="0">
                <a:latin typeface="Palatino Linotype" panose="02040502050505030304" pitchFamily="18" charset="0"/>
              </a:rPr>
              <a:t> </a:t>
            </a:r>
            <a:r>
              <a:rPr lang="en-US" sz="2200" dirty="0" err="1">
                <a:latin typeface="Palatino Linotype" panose="02040502050505030304" pitchFamily="18" charset="0"/>
              </a:rPr>
              <a:t>ane</a:t>
            </a:r>
            <a:r>
              <a:rPr lang="en-US" sz="2200" dirty="0">
                <a:latin typeface="Palatino Linotype" panose="02040502050505030304" pitchFamily="18" charset="0"/>
              </a:rPr>
              <a:t> doctrine </a:t>
            </a:r>
            <a:r>
              <a:rPr lang="en-US" sz="2200" dirty="0" err="1">
                <a:latin typeface="Palatino Linotype" panose="02040502050505030304" pitchFamily="18" charset="0"/>
              </a:rPr>
              <a:t>wyse</a:t>
            </a:r>
            <a:r>
              <a:rPr lang="en-US" sz="2200" dirty="0">
                <a:latin typeface="Palatino Linotype" panose="02040502050505030304" pitchFamily="18" charset="0"/>
              </a:rPr>
              <a:t> </a:t>
            </a:r>
            <a:r>
              <a:rPr lang="en-US" sz="2200" dirty="0" err="1">
                <a:latin typeface="Palatino Linotype" panose="02040502050505030304" pitchFamily="18" charset="0"/>
              </a:rPr>
              <a:t>aneuch</a:t>
            </a:r>
            <a:r>
              <a:rPr lang="en-US" sz="2200" dirty="0">
                <a:latin typeface="Palatino Linotype" panose="02040502050505030304" pitchFamily="18" charset="0"/>
              </a:rPr>
              <a:t/>
            </a:r>
            <a:br>
              <a:rPr lang="en-US" sz="2200" dirty="0">
                <a:latin typeface="Palatino Linotype" panose="02040502050505030304" pitchFamily="18" charset="0"/>
              </a:rPr>
            </a:br>
            <a:r>
              <a:rPr lang="en-US" sz="2200" dirty="0">
                <a:latin typeface="Palatino Linotype" panose="02040502050505030304" pitchFamily="18" charset="0"/>
              </a:rPr>
              <a:t>And full of </a:t>
            </a:r>
            <a:r>
              <a:rPr lang="en-US" sz="2200" dirty="0" err="1">
                <a:latin typeface="Palatino Linotype" panose="02040502050505030304" pitchFamily="18" charset="0"/>
              </a:rPr>
              <a:t>frute</a:t>
            </a:r>
            <a:r>
              <a:rPr lang="en-US" sz="2200" dirty="0">
                <a:latin typeface="Palatino Linotype" panose="02040502050505030304" pitchFamily="18" charset="0"/>
              </a:rPr>
              <a:t> under </a:t>
            </a:r>
            <a:r>
              <a:rPr lang="en-US" sz="2200" dirty="0" err="1">
                <a:latin typeface="Palatino Linotype" panose="02040502050505030304" pitchFamily="18" charset="0"/>
              </a:rPr>
              <a:t>ane</a:t>
            </a:r>
            <a:r>
              <a:rPr lang="en-US" sz="2200" dirty="0">
                <a:latin typeface="Palatino Linotype" panose="02040502050505030304" pitchFamily="18" charset="0"/>
              </a:rPr>
              <a:t> </a:t>
            </a:r>
            <a:r>
              <a:rPr lang="en-US" sz="2200" dirty="0" err="1">
                <a:latin typeface="Palatino Linotype" panose="02040502050505030304" pitchFamily="18" charset="0"/>
              </a:rPr>
              <a:t>fenyeit</a:t>
            </a:r>
            <a:r>
              <a:rPr lang="en-US" sz="2200" dirty="0">
                <a:latin typeface="Palatino Linotype" panose="02040502050505030304" pitchFamily="18" charset="0"/>
              </a:rPr>
              <a:t> </a:t>
            </a:r>
            <a:r>
              <a:rPr lang="en-US" sz="2200" dirty="0" err="1">
                <a:latin typeface="Palatino Linotype" panose="02040502050505030304" pitchFamily="18" charset="0"/>
              </a:rPr>
              <a:t>fabill</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dirty="0">
                <a:latin typeface="Palatino Linotype" panose="02040502050505030304" pitchFamily="18" charset="0"/>
              </a:rPr>
              <a:t>And </a:t>
            </a:r>
            <a:r>
              <a:rPr lang="en-US" sz="2200" dirty="0" err="1">
                <a:latin typeface="Palatino Linotype" panose="02040502050505030304" pitchFamily="18" charset="0"/>
              </a:rPr>
              <a:t>clerkis</a:t>
            </a:r>
            <a:r>
              <a:rPr lang="en-US" sz="2200" dirty="0">
                <a:latin typeface="Palatino Linotype" panose="02040502050505030304" pitchFamily="18" charset="0"/>
              </a:rPr>
              <a:t> </a:t>
            </a:r>
            <a:r>
              <a:rPr lang="en-US" sz="2200" dirty="0" err="1">
                <a:latin typeface="Palatino Linotype" panose="02040502050505030304" pitchFamily="18" charset="0"/>
              </a:rPr>
              <a:t>sayis</a:t>
            </a:r>
            <a:r>
              <a:rPr lang="en-US" sz="2200" dirty="0">
                <a:latin typeface="Palatino Linotype" panose="02040502050505030304" pitchFamily="18" charset="0"/>
              </a:rPr>
              <a:t> it is </a:t>
            </a:r>
            <a:r>
              <a:rPr lang="en-US" sz="2200" dirty="0" err="1">
                <a:latin typeface="Palatino Linotype" panose="02040502050505030304" pitchFamily="18" charset="0"/>
              </a:rPr>
              <a:t>richt</a:t>
            </a:r>
            <a:r>
              <a:rPr lang="en-US" sz="2200" dirty="0">
                <a:latin typeface="Palatino Linotype" panose="02040502050505030304" pitchFamily="18" charset="0"/>
              </a:rPr>
              <a:t> </a:t>
            </a:r>
            <a:r>
              <a:rPr lang="en-US" sz="2200" dirty="0" err="1">
                <a:latin typeface="Palatino Linotype" panose="02040502050505030304" pitchFamily="18" charset="0"/>
              </a:rPr>
              <a:t>profitabill</a:t>
            </a:r>
            <a:r>
              <a:rPr lang="en-US" sz="2200" dirty="0">
                <a:latin typeface="Palatino Linotype" panose="02040502050505030304" pitchFamily="18" charset="0"/>
              </a:rPr>
              <a:t/>
            </a:r>
            <a:br>
              <a:rPr lang="en-US" sz="2200" dirty="0">
                <a:latin typeface="Palatino Linotype" panose="02040502050505030304" pitchFamily="18" charset="0"/>
              </a:rPr>
            </a:br>
            <a:r>
              <a:rPr lang="en-US" sz="2200" dirty="0" err="1">
                <a:latin typeface="Palatino Linotype" panose="02040502050505030304" pitchFamily="18" charset="0"/>
              </a:rPr>
              <a:t>Amangis</a:t>
            </a:r>
            <a:r>
              <a:rPr lang="en-US" sz="2200" dirty="0">
                <a:latin typeface="Palatino Linotype" panose="02040502050505030304" pitchFamily="18" charset="0"/>
              </a:rPr>
              <a:t> </a:t>
            </a:r>
            <a:r>
              <a:rPr lang="en-US" sz="2200" dirty="0" err="1">
                <a:latin typeface="Palatino Linotype" panose="02040502050505030304" pitchFamily="18" charset="0"/>
              </a:rPr>
              <a:t>ernist</a:t>
            </a:r>
            <a:r>
              <a:rPr lang="en-US" sz="2200" dirty="0">
                <a:latin typeface="Palatino Linotype" panose="02040502050505030304" pitchFamily="18" charset="0"/>
              </a:rPr>
              <a:t> to </a:t>
            </a:r>
            <a:r>
              <a:rPr lang="en-US" sz="2200" dirty="0" err="1">
                <a:latin typeface="Palatino Linotype" panose="02040502050505030304" pitchFamily="18" charset="0"/>
              </a:rPr>
              <a:t>ming</a:t>
            </a:r>
            <a:r>
              <a:rPr lang="en-US" sz="2200" dirty="0">
                <a:latin typeface="Palatino Linotype" panose="02040502050505030304" pitchFamily="18" charset="0"/>
              </a:rPr>
              <a:t> </a:t>
            </a:r>
            <a:r>
              <a:rPr lang="en-US" sz="2200" dirty="0" err="1">
                <a:latin typeface="Palatino Linotype" panose="02040502050505030304" pitchFamily="18" charset="0"/>
              </a:rPr>
              <a:t>ane</a:t>
            </a:r>
            <a:r>
              <a:rPr lang="en-US" sz="2200" dirty="0">
                <a:latin typeface="Palatino Linotype" panose="02040502050505030304" pitchFamily="18" charset="0"/>
              </a:rPr>
              <a:t> </a:t>
            </a:r>
            <a:r>
              <a:rPr lang="en-US" sz="2200" dirty="0" err="1">
                <a:latin typeface="Palatino Linotype" panose="02040502050505030304" pitchFamily="18" charset="0"/>
              </a:rPr>
              <a:t>merie</a:t>
            </a:r>
            <a:r>
              <a:rPr lang="en-US" sz="2200" dirty="0">
                <a:latin typeface="Palatino Linotype" panose="02040502050505030304" pitchFamily="18" charset="0"/>
              </a:rPr>
              <a:t> sport</a:t>
            </a:r>
            <a:br>
              <a:rPr lang="en-US" sz="2200" dirty="0">
                <a:latin typeface="Palatino Linotype" panose="02040502050505030304" pitchFamily="18" charset="0"/>
              </a:rPr>
            </a:br>
            <a:r>
              <a:rPr lang="en-US" sz="2200" dirty="0">
                <a:latin typeface="Palatino Linotype" panose="02040502050505030304" pitchFamily="18" charset="0"/>
              </a:rPr>
              <a:t>To </a:t>
            </a:r>
            <a:r>
              <a:rPr lang="en-US" sz="2200" dirty="0" err="1">
                <a:latin typeface="Palatino Linotype" panose="02040502050505030304" pitchFamily="18" charset="0"/>
              </a:rPr>
              <a:t>blyth</a:t>
            </a:r>
            <a:r>
              <a:rPr lang="en-US" sz="2200" dirty="0">
                <a:latin typeface="Palatino Linotype" panose="02040502050505030304" pitchFamily="18" charset="0"/>
              </a:rPr>
              <a:t> the </a:t>
            </a:r>
            <a:r>
              <a:rPr lang="en-US" sz="2200" dirty="0" err="1">
                <a:latin typeface="Palatino Linotype" panose="02040502050505030304" pitchFamily="18" charset="0"/>
              </a:rPr>
              <a:t>spreit</a:t>
            </a:r>
            <a:r>
              <a:rPr lang="en-US" sz="2200" dirty="0">
                <a:latin typeface="Palatino Linotype" panose="02040502050505030304" pitchFamily="18" charset="0"/>
              </a:rPr>
              <a:t> and gar the </a:t>
            </a:r>
            <a:r>
              <a:rPr lang="en-US" sz="2200" dirty="0" err="1">
                <a:latin typeface="Palatino Linotype" panose="02040502050505030304" pitchFamily="18" charset="0"/>
              </a:rPr>
              <a:t>tyme</a:t>
            </a:r>
            <a:r>
              <a:rPr lang="en-US" sz="2200" dirty="0">
                <a:latin typeface="Palatino Linotype" panose="02040502050505030304" pitchFamily="18" charset="0"/>
              </a:rPr>
              <a:t> be </a:t>
            </a:r>
            <a:r>
              <a:rPr lang="en-US" sz="2200" dirty="0" err="1">
                <a:latin typeface="Palatino Linotype" panose="02040502050505030304" pitchFamily="18" charset="0"/>
              </a:rPr>
              <a:t>schort</a:t>
            </a:r>
            <a:r>
              <a:rPr lang="en-US" sz="2200" dirty="0" smtClean="0">
                <a:latin typeface="Palatino Linotype" pitchFamily="18" charset="0"/>
              </a:rPr>
              <a:t>. (15-21)</a:t>
            </a:r>
          </a:p>
          <a:p>
            <a:pPr lvl="1"/>
            <a:endParaRPr lang="en-US" sz="2200" dirty="0">
              <a:latin typeface="Palatino Linotype" pitchFamily="18" charset="0"/>
            </a:endParaRPr>
          </a:p>
          <a:p>
            <a:pPr lvl="1"/>
            <a:r>
              <a:rPr lang="en-US" sz="2200" dirty="0">
                <a:latin typeface="Palatino Linotype" pitchFamily="18" charset="0"/>
              </a:rPr>
              <a:t>But ye that </a:t>
            </a:r>
            <a:r>
              <a:rPr lang="en-US" sz="2200" dirty="0" err="1">
                <a:latin typeface="Palatino Linotype" pitchFamily="18" charset="0"/>
              </a:rPr>
              <a:t>holden</a:t>
            </a:r>
            <a:r>
              <a:rPr lang="en-US" sz="2200" dirty="0">
                <a:latin typeface="Palatino Linotype" pitchFamily="18" charset="0"/>
              </a:rPr>
              <a:t> this tale a </a:t>
            </a:r>
            <a:r>
              <a:rPr lang="en-US" sz="2200" dirty="0" err="1">
                <a:latin typeface="Palatino Linotype" pitchFamily="18" charset="0"/>
              </a:rPr>
              <a:t>folye</a:t>
            </a:r>
            <a:r>
              <a:rPr lang="en-US" sz="2200" dirty="0">
                <a:latin typeface="Palatino Linotype" pitchFamily="18" charset="0"/>
              </a:rPr>
              <a:t>, </a:t>
            </a:r>
            <a:endParaRPr lang="en-US" sz="2200" dirty="0" smtClean="0">
              <a:latin typeface="Palatino Linotype" pitchFamily="18" charset="0"/>
            </a:endParaRPr>
          </a:p>
          <a:p>
            <a:pPr lvl="1"/>
            <a:r>
              <a:rPr lang="en-US" sz="2200" dirty="0" smtClean="0">
                <a:latin typeface="Palatino Linotype" pitchFamily="18" charset="0"/>
              </a:rPr>
              <a:t>As </a:t>
            </a:r>
            <a:r>
              <a:rPr lang="en-US" sz="2200" dirty="0">
                <a:latin typeface="Palatino Linotype" pitchFamily="18" charset="0"/>
              </a:rPr>
              <a:t>of a fox, or of a </a:t>
            </a:r>
            <a:r>
              <a:rPr lang="en-US" sz="2200" dirty="0" err="1">
                <a:latin typeface="Palatino Linotype" pitchFamily="18" charset="0"/>
              </a:rPr>
              <a:t>cok</a:t>
            </a:r>
            <a:r>
              <a:rPr lang="en-US" sz="2200" dirty="0">
                <a:latin typeface="Palatino Linotype" pitchFamily="18" charset="0"/>
              </a:rPr>
              <a:t> and hen</a:t>
            </a:r>
            <a:r>
              <a:rPr lang="en-US" sz="2200" dirty="0" smtClean="0">
                <a:latin typeface="Palatino Linotype" pitchFamily="18" charset="0"/>
              </a:rPr>
              <a:t>, </a:t>
            </a:r>
          </a:p>
          <a:p>
            <a:pPr lvl="1"/>
            <a:r>
              <a:rPr lang="en-US" sz="2200" dirty="0" err="1" smtClean="0">
                <a:latin typeface="Palatino Linotype" pitchFamily="18" charset="0"/>
              </a:rPr>
              <a:t>Taketh</a:t>
            </a:r>
            <a:r>
              <a:rPr lang="en-US" sz="2200" dirty="0" smtClean="0">
                <a:latin typeface="Palatino Linotype" pitchFamily="18" charset="0"/>
              </a:rPr>
              <a:t> </a:t>
            </a:r>
            <a:r>
              <a:rPr lang="en-US" sz="2200" dirty="0">
                <a:latin typeface="Palatino Linotype" pitchFamily="18" charset="0"/>
              </a:rPr>
              <a:t>the </a:t>
            </a:r>
            <a:r>
              <a:rPr lang="en-US" sz="2200" dirty="0" err="1">
                <a:latin typeface="Palatino Linotype" pitchFamily="18" charset="0"/>
              </a:rPr>
              <a:t>moralite</a:t>
            </a:r>
            <a:r>
              <a:rPr lang="en-US" sz="2200" dirty="0">
                <a:latin typeface="Palatino Linotype" pitchFamily="18" charset="0"/>
              </a:rPr>
              <a:t>, </a:t>
            </a:r>
            <a:r>
              <a:rPr lang="en-US" sz="2200" dirty="0" err="1">
                <a:latin typeface="Palatino Linotype" pitchFamily="18" charset="0"/>
              </a:rPr>
              <a:t>goode</a:t>
            </a:r>
            <a:r>
              <a:rPr lang="en-US" sz="2200" dirty="0">
                <a:latin typeface="Palatino Linotype" pitchFamily="18" charset="0"/>
              </a:rPr>
              <a:t> men. </a:t>
            </a:r>
            <a:endParaRPr lang="en-US" sz="2200" dirty="0" smtClean="0">
              <a:latin typeface="Palatino Linotype" pitchFamily="18" charset="0"/>
            </a:endParaRPr>
          </a:p>
          <a:p>
            <a:pPr lvl="1"/>
            <a:r>
              <a:rPr lang="en-US" sz="2200" dirty="0" smtClean="0">
                <a:latin typeface="Palatino Linotype" pitchFamily="18" charset="0"/>
              </a:rPr>
              <a:t>For </a:t>
            </a:r>
            <a:r>
              <a:rPr lang="en-US" sz="2200" dirty="0" err="1">
                <a:latin typeface="Palatino Linotype" pitchFamily="18" charset="0"/>
              </a:rPr>
              <a:t>Seint</a:t>
            </a:r>
            <a:r>
              <a:rPr lang="en-US" sz="2200" dirty="0">
                <a:latin typeface="Palatino Linotype" pitchFamily="18" charset="0"/>
              </a:rPr>
              <a:t> Paul </a:t>
            </a:r>
            <a:r>
              <a:rPr lang="en-US" sz="2200" dirty="0" err="1">
                <a:latin typeface="Palatino Linotype" pitchFamily="18" charset="0"/>
              </a:rPr>
              <a:t>seith</a:t>
            </a:r>
            <a:r>
              <a:rPr lang="en-US" sz="2200" dirty="0">
                <a:latin typeface="Palatino Linotype" pitchFamily="18" charset="0"/>
              </a:rPr>
              <a:t> that al that </a:t>
            </a:r>
            <a:r>
              <a:rPr lang="en-US" sz="2200" dirty="0" err="1">
                <a:latin typeface="Palatino Linotype" pitchFamily="18" charset="0"/>
              </a:rPr>
              <a:t>writen</a:t>
            </a:r>
            <a:r>
              <a:rPr lang="en-US" sz="2200" dirty="0">
                <a:latin typeface="Palatino Linotype" pitchFamily="18" charset="0"/>
              </a:rPr>
              <a:t> is, </a:t>
            </a:r>
            <a:endParaRPr lang="en-US" sz="2200" dirty="0" smtClean="0">
              <a:latin typeface="Palatino Linotype" pitchFamily="18" charset="0"/>
            </a:endParaRPr>
          </a:p>
          <a:p>
            <a:pPr lvl="1"/>
            <a:r>
              <a:rPr lang="en-US" sz="2200" dirty="0" smtClean="0">
                <a:latin typeface="Palatino Linotype" pitchFamily="18" charset="0"/>
              </a:rPr>
              <a:t>To </a:t>
            </a:r>
            <a:r>
              <a:rPr lang="en-US" sz="2200" dirty="0" err="1">
                <a:latin typeface="Palatino Linotype" pitchFamily="18" charset="0"/>
              </a:rPr>
              <a:t>oure</a:t>
            </a:r>
            <a:r>
              <a:rPr lang="en-US" sz="2200" dirty="0">
                <a:latin typeface="Palatino Linotype" pitchFamily="18" charset="0"/>
              </a:rPr>
              <a:t> doctrine it is </a:t>
            </a:r>
            <a:r>
              <a:rPr lang="en-US" sz="2200" dirty="0" err="1">
                <a:latin typeface="Palatino Linotype" pitchFamily="18" charset="0"/>
              </a:rPr>
              <a:t>ywrite</a:t>
            </a:r>
            <a:r>
              <a:rPr lang="en-US" sz="2200" dirty="0">
                <a:latin typeface="Palatino Linotype" pitchFamily="18" charset="0"/>
              </a:rPr>
              <a:t>, </a:t>
            </a:r>
            <a:r>
              <a:rPr lang="en-US" sz="2200" dirty="0" err="1">
                <a:latin typeface="Palatino Linotype" pitchFamily="18" charset="0"/>
              </a:rPr>
              <a:t>ywis</a:t>
            </a:r>
            <a:r>
              <a:rPr lang="en-US" sz="2200" dirty="0">
                <a:latin typeface="Palatino Linotype" pitchFamily="18" charset="0"/>
              </a:rPr>
              <a:t>; </a:t>
            </a:r>
            <a:endParaRPr lang="en-US" sz="2200" dirty="0" smtClean="0">
              <a:latin typeface="Palatino Linotype" pitchFamily="18" charset="0"/>
            </a:endParaRPr>
          </a:p>
          <a:p>
            <a:pPr lvl="1"/>
            <a:r>
              <a:rPr lang="en-US" sz="2200" dirty="0" err="1" smtClean="0">
                <a:latin typeface="Palatino Linotype" pitchFamily="18" charset="0"/>
              </a:rPr>
              <a:t>Taketh</a:t>
            </a:r>
            <a:r>
              <a:rPr lang="en-US" sz="2200" dirty="0" smtClean="0">
                <a:latin typeface="Palatino Linotype" pitchFamily="18" charset="0"/>
              </a:rPr>
              <a:t> </a:t>
            </a:r>
            <a:r>
              <a:rPr lang="en-US" sz="2200" dirty="0">
                <a:latin typeface="Palatino Linotype" pitchFamily="18" charset="0"/>
              </a:rPr>
              <a:t>the </a:t>
            </a:r>
            <a:r>
              <a:rPr lang="en-US" sz="2200" dirty="0" err="1">
                <a:latin typeface="Palatino Linotype" pitchFamily="18" charset="0"/>
              </a:rPr>
              <a:t>fruyt</a:t>
            </a:r>
            <a:r>
              <a:rPr lang="en-US" sz="2200" dirty="0">
                <a:latin typeface="Palatino Linotype" pitchFamily="18" charset="0"/>
              </a:rPr>
              <a:t>, and </a:t>
            </a:r>
            <a:r>
              <a:rPr lang="en-US" sz="2200" dirty="0" err="1">
                <a:latin typeface="Palatino Linotype" pitchFamily="18" charset="0"/>
              </a:rPr>
              <a:t>lat</a:t>
            </a:r>
            <a:r>
              <a:rPr lang="en-US" sz="2200" dirty="0">
                <a:latin typeface="Palatino Linotype" pitchFamily="18" charset="0"/>
              </a:rPr>
              <a:t> the </a:t>
            </a:r>
            <a:r>
              <a:rPr lang="en-US" sz="2200" dirty="0" err="1">
                <a:latin typeface="Palatino Linotype" pitchFamily="18" charset="0"/>
              </a:rPr>
              <a:t>chaf</a:t>
            </a:r>
            <a:r>
              <a:rPr lang="en-US" sz="2200" dirty="0">
                <a:latin typeface="Palatino Linotype" pitchFamily="18" charset="0"/>
              </a:rPr>
              <a:t> be </a:t>
            </a:r>
            <a:r>
              <a:rPr lang="en-US" sz="2200" dirty="0" err="1">
                <a:latin typeface="Palatino Linotype" pitchFamily="18" charset="0"/>
              </a:rPr>
              <a:t>stille</a:t>
            </a:r>
            <a:r>
              <a:rPr lang="en-US" sz="2200" dirty="0" smtClean="0">
                <a:latin typeface="Palatino Linotype" pitchFamily="18" charset="0"/>
              </a:rPr>
              <a:t>. </a:t>
            </a:r>
          </a:p>
          <a:p>
            <a:pPr lvl="1"/>
            <a:r>
              <a:rPr lang="en-US" sz="2200" dirty="0" smtClean="0">
                <a:latin typeface="Palatino Linotype" pitchFamily="18" charset="0"/>
              </a:rPr>
              <a:t>(</a:t>
            </a:r>
            <a:r>
              <a:rPr lang="en-US" sz="2200" i="1" dirty="0" smtClean="0">
                <a:latin typeface="Palatino Linotype" pitchFamily="18" charset="0"/>
              </a:rPr>
              <a:t>Nun's Priest's Tale</a:t>
            </a:r>
            <a:r>
              <a:rPr lang="en-US" sz="2200" dirty="0" smtClean="0">
                <a:latin typeface="Palatino Linotype" pitchFamily="18" charset="0"/>
              </a:rPr>
              <a:t> 3438-3443)</a:t>
            </a:r>
          </a:p>
        </p:txBody>
      </p:sp>
    </p:spTree>
    <p:extLst>
      <p:ext uri="{BB962C8B-B14F-4D97-AF65-F5344CB8AC3E}">
        <p14:creationId xmlns:p14="http://schemas.microsoft.com/office/powerpoint/2010/main" val="3061573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790" y="-2263"/>
            <a:ext cx="8991600" cy="1938992"/>
          </a:xfrm>
          <a:prstGeom prst="rect">
            <a:avLst/>
          </a:prstGeom>
        </p:spPr>
        <p:txBody>
          <a:bodyPr wrap="square">
            <a:spAutoFit/>
          </a:bodyPr>
          <a:lstStyle/>
          <a:p>
            <a:pPr lvl="1"/>
            <a:r>
              <a:rPr lang="en-US" sz="2400" dirty="0">
                <a:latin typeface="Palatino Linotype" panose="02040502050505030304" pitchFamily="18" charset="0"/>
              </a:rPr>
              <a:t>For as we se, </a:t>
            </a:r>
            <a:r>
              <a:rPr lang="en-US" sz="2400" dirty="0" err="1">
                <a:latin typeface="Palatino Linotype" panose="02040502050505030304" pitchFamily="18" charset="0"/>
              </a:rPr>
              <a:t>ane</a:t>
            </a:r>
            <a:r>
              <a:rPr lang="en-US" sz="2400" dirty="0">
                <a:latin typeface="Palatino Linotype" panose="02040502050505030304" pitchFamily="18" charset="0"/>
              </a:rPr>
              <a:t> bow that ay is bent</a:t>
            </a:r>
            <a:br>
              <a:rPr lang="en-US" sz="2400" dirty="0">
                <a:latin typeface="Palatino Linotype" panose="02040502050505030304" pitchFamily="18" charset="0"/>
              </a:rPr>
            </a:br>
            <a:r>
              <a:rPr lang="en-US" sz="2400" dirty="0" err="1">
                <a:latin typeface="Palatino Linotype" panose="02040502050505030304" pitchFamily="18" charset="0"/>
              </a:rPr>
              <a:t>Worthis</a:t>
            </a:r>
            <a:r>
              <a:rPr lang="en-US" sz="2400" dirty="0">
                <a:latin typeface="Palatino Linotype" panose="02040502050505030304" pitchFamily="18" charset="0"/>
              </a:rPr>
              <a:t> </a:t>
            </a:r>
            <a:r>
              <a:rPr lang="en-US" sz="2400" dirty="0" err="1">
                <a:latin typeface="Palatino Linotype" panose="02040502050505030304" pitchFamily="18" charset="0"/>
              </a:rPr>
              <a:t>unsmart</a:t>
            </a:r>
            <a:r>
              <a:rPr lang="en-US" sz="2400" dirty="0">
                <a:latin typeface="Palatino Linotype" panose="02040502050505030304" pitchFamily="18" charset="0"/>
              </a:rPr>
              <a:t> and </a:t>
            </a:r>
            <a:r>
              <a:rPr lang="en-US" sz="2400" dirty="0" err="1">
                <a:latin typeface="Palatino Linotype" panose="02040502050505030304" pitchFamily="18" charset="0"/>
              </a:rPr>
              <a:t>dullis</a:t>
            </a:r>
            <a:r>
              <a:rPr lang="en-US" sz="2400" dirty="0">
                <a:latin typeface="Palatino Linotype" panose="02040502050505030304" pitchFamily="18" charset="0"/>
              </a:rPr>
              <a:t> on the string</a:t>
            </a:r>
            <a:br>
              <a:rPr lang="en-US" sz="2400" dirty="0">
                <a:latin typeface="Palatino Linotype" panose="02040502050505030304" pitchFamily="18" charset="0"/>
              </a:rPr>
            </a:br>
            <a:r>
              <a:rPr lang="en-US" sz="2400" dirty="0">
                <a:latin typeface="Palatino Linotype" panose="02040502050505030304" pitchFamily="18" charset="0"/>
              </a:rPr>
              <a:t>Sa </a:t>
            </a:r>
            <a:r>
              <a:rPr lang="en-US" sz="2400" dirty="0" err="1">
                <a:latin typeface="Palatino Linotype" panose="02040502050505030304" pitchFamily="18" charset="0"/>
              </a:rPr>
              <a:t>dois</a:t>
            </a:r>
            <a:r>
              <a:rPr lang="en-US" sz="2400" dirty="0">
                <a:latin typeface="Palatino Linotype" panose="02040502050505030304" pitchFamily="18" charset="0"/>
              </a:rPr>
              <a:t> the </a:t>
            </a:r>
            <a:r>
              <a:rPr lang="en-US" sz="2400" dirty="0" err="1">
                <a:latin typeface="Palatino Linotype" panose="02040502050505030304" pitchFamily="18" charset="0"/>
              </a:rPr>
              <a:t>mynd</a:t>
            </a:r>
            <a:r>
              <a:rPr lang="en-US" sz="2400" dirty="0">
                <a:latin typeface="Palatino Linotype" panose="02040502050505030304" pitchFamily="18" charset="0"/>
              </a:rPr>
              <a:t> that ay is diligent</a:t>
            </a:r>
            <a:br>
              <a:rPr lang="en-US" sz="2400" dirty="0">
                <a:latin typeface="Palatino Linotype" panose="02040502050505030304" pitchFamily="18" charset="0"/>
              </a:rPr>
            </a:br>
            <a:r>
              <a:rPr lang="en-US" sz="2400" dirty="0">
                <a:latin typeface="Palatino Linotype" panose="02040502050505030304" pitchFamily="18" charset="0"/>
              </a:rPr>
              <a:t>In </a:t>
            </a:r>
            <a:r>
              <a:rPr lang="en-US" sz="2400" dirty="0" err="1">
                <a:latin typeface="Palatino Linotype" panose="02040502050505030304" pitchFamily="18" charset="0"/>
              </a:rPr>
              <a:t>ernistfull</a:t>
            </a:r>
            <a:r>
              <a:rPr lang="en-US" sz="2400" dirty="0">
                <a:latin typeface="Palatino Linotype" panose="02040502050505030304" pitchFamily="18" charset="0"/>
              </a:rPr>
              <a:t> </a:t>
            </a:r>
            <a:r>
              <a:rPr lang="en-US" sz="2400" dirty="0" err="1">
                <a:latin typeface="Palatino Linotype" panose="02040502050505030304" pitchFamily="18" charset="0"/>
              </a:rPr>
              <a:t>thochtis</a:t>
            </a:r>
            <a:r>
              <a:rPr lang="en-US" sz="2400" dirty="0">
                <a:latin typeface="Palatino Linotype" panose="02040502050505030304" pitchFamily="18" charset="0"/>
              </a:rPr>
              <a:t> and in studying.</a:t>
            </a:r>
            <a:br>
              <a:rPr lang="en-US" sz="2400" dirty="0">
                <a:latin typeface="Palatino Linotype" panose="02040502050505030304" pitchFamily="18" charset="0"/>
              </a:rPr>
            </a:br>
            <a:r>
              <a:rPr lang="en-US" sz="2400" dirty="0">
                <a:latin typeface="Palatino Linotype" panose="02040502050505030304" pitchFamily="18" charset="0"/>
              </a:rPr>
              <a:t>With sad </a:t>
            </a:r>
            <a:r>
              <a:rPr lang="en-US" sz="2400" dirty="0" err="1">
                <a:latin typeface="Palatino Linotype" panose="02040502050505030304" pitchFamily="18" charset="0"/>
              </a:rPr>
              <a:t>materis</a:t>
            </a:r>
            <a:r>
              <a:rPr lang="en-US" sz="2400" dirty="0">
                <a:latin typeface="Palatino Linotype" panose="02040502050505030304" pitchFamily="18" charset="0"/>
              </a:rPr>
              <a:t> sum </a:t>
            </a:r>
            <a:r>
              <a:rPr lang="en-US" sz="2400" dirty="0" err="1">
                <a:latin typeface="Palatino Linotype" panose="02040502050505030304" pitchFamily="18" charset="0"/>
              </a:rPr>
              <a:t>merines</a:t>
            </a:r>
            <a:r>
              <a:rPr lang="en-US" sz="2400" dirty="0">
                <a:latin typeface="Palatino Linotype" panose="02040502050505030304" pitchFamily="18" charset="0"/>
              </a:rPr>
              <a:t> to </a:t>
            </a:r>
            <a:r>
              <a:rPr lang="en-US" sz="2400" dirty="0" err="1" smtClean="0">
                <a:latin typeface="Palatino Linotype" panose="02040502050505030304" pitchFamily="18" charset="0"/>
              </a:rPr>
              <a:t>ming</a:t>
            </a:r>
            <a:r>
              <a:rPr lang="en-US" sz="2400" dirty="0" smtClean="0">
                <a:latin typeface="Palatino Linotype" pitchFamily="18" charset="0"/>
              </a:rPr>
              <a:t> (22-26)</a:t>
            </a:r>
          </a:p>
        </p:txBody>
      </p:sp>
      <p:pic>
        <p:nvPicPr>
          <p:cNvPr id="4098" name="Picture 2" descr="http://3.bp.blogspot.com/-Sf81AUXtmD0/UrsHKqbT2JI/AAAAAAAAAmo/3C3IGBpzW1k/s1600/schermata-2012-07-05-a-11-20-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96" y="2252498"/>
            <a:ext cx="9232900" cy="4605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61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52400"/>
            <a:ext cx="8991600" cy="5632311"/>
          </a:xfrm>
          <a:prstGeom prst="rect">
            <a:avLst/>
          </a:prstGeom>
        </p:spPr>
        <p:txBody>
          <a:bodyPr wrap="square">
            <a:spAutoFit/>
          </a:bodyPr>
          <a:lstStyle/>
          <a:p>
            <a:pPr lvl="1"/>
            <a:r>
              <a:rPr lang="en-US" sz="2400" dirty="0">
                <a:latin typeface="Palatino Linotype" panose="02040502050505030304" pitchFamily="18" charset="0"/>
              </a:rPr>
              <a:t>My author in his </a:t>
            </a:r>
            <a:r>
              <a:rPr lang="en-US" sz="2400" dirty="0" err="1">
                <a:latin typeface="Palatino Linotype" panose="02040502050505030304" pitchFamily="18" charset="0"/>
              </a:rPr>
              <a:t>fabillis</a:t>
            </a:r>
            <a:r>
              <a:rPr lang="en-US" sz="2400" dirty="0">
                <a:latin typeface="Palatino Linotype" panose="02040502050505030304" pitchFamily="18" charset="0"/>
              </a:rPr>
              <a:t> </a:t>
            </a:r>
            <a:r>
              <a:rPr lang="en-US" sz="2400" dirty="0" err="1">
                <a:latin typeface="Palatino Linotype" panose="02040502050505030304" pitchFamily="18" charset="0"/>
              </a:rPr>
              <a:t>tellis</a:t>
            </a:r>
            <a:r>
              <a:rPr lang="en-US" sz="2400" dirty="0">
                <a:latin typeface="Palatino Linotype" panose="02040502050505030304" pitchFamily="18" charset="0"/>
              </a:rPr>
              <a:t> how</a:t>
            </a:r>
            <a:br>
              <a:rPr lang="en-US" sz="2400" dirty="0">
                <a:latin typeface="Palatino Linotype" panose="02040502050505030304" pitchFamily="18" charset="0"/>
              </a:rPr>
            </a:br>
            <a:r>
              <a:rPr lang="en-US" sz="2400" dirty="0">
                <a:latin typeface="Palatino Linotype" panose="02040502050505030304" pitchFamily="18" charset="0"/>
              </a:rPr>
              <a:t>That brutal </a:t>
            </a:r>
            <a:r>
              <a:rPr lang="en-US" sz="2400" dirty="0" err="1">
                <a:latin typeface="Palatino Linotype" panose="02040502050505030304" pitchFamily="18" charset="0"/>
              </a:rPr>
              <a:t>beistis</a:t>
            </a:r>
            <a:r>
              <a:rPr lang="en-US" sz="2400" dirty="0">
                <a:latin typeface="Palatino Linotype" panose="02040502050505030304" pitchFamily="18" charset="0"/>
              </a:rPr>
              <a:t> </a:t>
            </a:r>
            <a:r>
              <a:rPr lang="en-US" sz="2400" dirty="0" err="1">
                <a:latin typeface="Palatino Linotype" panose="02040502050505030304" pitchFamily="18" charset="0"/>
              </a:rPr>
              <a:t>spak</a:t>
            </a:r>
            <a:r>
              <a:rPr lang="en-US" sz="2400" dirty="0">
                <a:latin typeface="Palatino Linotype" panose="02040502050505030304" pitchFamily="18" charset="0"/>
              </a:rPr>
              <a:t> and </a:t>
            </a:r>
            <a:r>
              <a:rPr lang="en-US" sz="2400" dirty="0" err="1">
                <a:latin typeface="Palatino Linotype" panose="02040502050505030304" pitchFamily="18" charset="0"/>
              </a:rPr>
              <a:t>understude</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And to </a:t>
            </a:r>
            <a:r>
              <a:rPr lang="en-US" sz="2400" dirty="0" err="1">
                <a:latin typeface="Palatino Linotype" panose="02040502050505030304" pitchFamily="18" charset="0"/>
              </a:rPr>
              <a:t>gude</a:t>
            </a:r>
            <a:r>
              <a:rPr lang="en-US" sz="2400" dirty="0">
                <a:latin typeface="Palatino Linotype" panose="02040502050505030304" pitchFamily="18" charset="0"/>
              </a:rPr>
              <a:t> </a:t>
            </a:r>
            <a:r>
              <a:rPr lang="en-US" sz="2400" dirty="0" err="1">
                <a:latin typeface="Palatino Linotype" panose="02040502050505030304" pitchFamily="18" charset="0"/>
              </a:rPr>
              <a:t>purpois</a:t>
            </a:r>
            <a:r>
              <a:rPr lang="en-US" sz="2400" dirty="0">
                <a:latin typeface="Palatino Linotype" panose="02040502050505030304" pitchFamily="18" charset="0"/>
              </a:rPr>
              <a:t> dispute and </a:t>
            </a:r>
            <a:r>
              <a:rPr lang="en-US" sz="2400" dirty="0" err="1">
                <a:latin typeface="Palatino Linotype" panose="02040502050505030304" pitchFamily="18" charset="0"/>
              </a:rPr>
              <a:t>argow</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err="1">
                <a:latin typeface="Palatino Linotype" panose="02040502050505030304" pitchFamily="18" charset="0"/>
              </a:rPr>
              <a:t>Ane</a:t>
            </a:r>
            <a:r>
              <a:rPr lang="en-US" sz="2400" dirty="0">
                <a:latin typeface="Palatino Linotype" panose="02040502050505030304" pitchFamily="18" charset="0"/>
              </a:rPr>
              <a:t> </a:t>
            </a:r>
            <a:r>
              <a:rPr lang="en-US" sz="2400" dirty="0" err="1">
                <a:latin typeface="Palatino Linotype" panose="02040502050505030304" pitchFamily="18" charset="0"/>
              </a:rPr>
              <a:t>sillogisme</a:t>
            </a:r>
            <a:r>
              <a:rPr lang="en-US" sz="2400" dirty="0">
                <a:latin typeface="Palatino Linotype" panose="02040502050505030304" pitchFamily="18" charset="0"/>
              </a:rPr>
              <a:t> propone and </a:t>
            </a:r>
            <a:r>
              <a:rPr lang="en-US" sz="2400" dirty="0" err="1">
                <a:latin typeface="Palatino Linotype" panose="02040502050505030304" pitchFamily="18" charset="0"/>
              </a:rPr>
              <a:t>eik</a:t>
            </a:r>
            <a:r>
              <a:rPr lang="en-US" sz="2400" dirty="0">
                <a:latin typeface="Palatino Linotype" panose="02040502050505030304" pitchFamily="18" charset="0"/>
              </a:rPr>
              <a:t> conclude,</a:t>
            </a:r>
            <a:br>
              <a:rPr lang="en-US" sz="2400" dirty="0">
                <a:latin typeface="Palatino Linotype" panose="02040502050505030304" pitchFamily="18" charset="0"/>
              </a:rPr>
            </a:br>
            <a:r>
              <a:rPr lang="en-US" sz="2400" dirty="0" err="1">
                <a:latin typeface="Palatino Linotype" panose="02040502050505030304" pitchFamily="18" charset="0"/>
              </a:rPr>
              <a:t>Puttyng</a:t>
            </a:r>
            <a:r>
              <a:rPr lang="en-US" sz="2400" dirty="0">
                <a:latin typeface="Palatino Linotype" panose="02040502050505030304" pitchFamily="18" charset="0"/>
              </a:rPr>
              <a:t> </a:t>
            </a:r>
            <a:r>
              <a:rPr lang="en-US" sz="2400" dirty="0" err="1">
                <a:latin typeface="Palatino Linotype" panose="02040502050505030304" pitchFamily="18" charset="0"/>
              </a:rPr>
              <a:t>exempill</a:t>
            </a:r>
            <a:r>
              <a:rPr lang="en-US" sz="2400" dirty="0">
                <a:latin typeface="Palatino Linotype" panose="02040502050505030304" pitchFamily="18" charset="0"/>
              </a:rPr>
              <a:t> and similitude</a:t>
            </a:r>
            <a:br>
              <a:rPr lang="en-US" sz="2400" dirty="0">
                <a:latin typeface="Palatino Linotype" panose="02040502050505030304" pitchFamily="18" charset="0"/>
              </a:rPr>
            </a:br>
            <a:r>
              <a:rPr lang="en-US" sz="2400" dirty="0">
                <a:latin typeface="Palatino Linotype" panose="02040502050505030304" pitchFamily="18" charset="0"/>
              </a:rPr>
              <a:t>How </a:t>
            </a:r>
            <a:r>
              <a:rPr lang="en-US" sz="2400" dirty="0" err="1">
                <a:latin typeface="Palatino Linotype" panose="02040502050505030304" pitchFamily="18" charset="0"/>
              </a:rPr>
              <a:t>mony</a:t>
            </a:r>
            <a:r>
              <a:rPr lang="en-US" sz="2400" dirty="0">
                <a:latin typeface="Palatino Linotype" panose="02040502050505030304" pitchFamily="18" charset="0"/>
              </a:rPr>
              <a:t> men in </a:t>
            </a:r>
            <a:r>
              <a:rPr lang="en-US" sz="2400" dirty="0" err="1">
                <a:latin typeface="Palatino Linotype" panose="02040502050505030304" pitchFamily="18" charset="0"/>
              </a:rPr>
              <a:t>operatioun</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Ar</a:t>
            </a:r>
            <a:r>
              <a:rPr lang="en-US" sz="2400" dirty="0">
                <a:latin typeface="Palatino Linotype" panose="02040502050505030304" pitchFamily="18" charset="0"/>
              </a:rPr>
              <a:t> like to </a:t>
            </a:r>
            <a:r>
              <a:rPr lang="en-US" sz="2400" dirty="0" err="1">
                <a:latin typeface="Palatino Linotype" panose="02040502050505030304" pitchFamily="18" charset="0"/>
              </a:rPr>
              <a:t>beistis</a:t>
            </a:r>
            <a:r>
              <a:rPr lang="en-US" sz="2400" dirty="0">
                <a:latin typeface="Palatino Linotype" panose="02040502050505030304" pitchFamily="18" charset="0"/>
              </a:rPr>
              <a:t> in </a:t>
            </a:r>
            <a:r>
              <a:rPr lang="en-US" sz="2400" dirty="0" err="1">
                <a:latin typeface="Palatino Linotype" panose="02040502050505030304" pitchFamily="18" charset="0"/>
              </a:rPr>
              <a:t>conditioun</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Na </a:t>
            </a:r>
            <a:r>
              <a:rPr lang="en-US" sz="2400" dirty="0" err="1">
                <a:latin typeface="Palatino Linotype" panose="02040502050505030304" pitchFamily="18" charset="0"/>
              </a:rPr>
              <a:t>mervell</a:t>
            </a:r>
            <a:r>
              <a:rPr lang="en-US" sz="2400" dirty="0">
                <a:latin typeface="Palatino Linotype" panose="02040502050505030304" pitchFamily="18" charset="0"/>
              </a:rPr>
              <a:t> is </a:t>
            </a:r>
            <a:r>
              <a:rPr lang="en-US" sz="2400" dirty="0" err="1">
                <a:latin typeface="Palatino Linotype" panose="02040502050505030304" pitchFamily="18" charset="0"/>
              </a:rPr>
              <a:t>ane</a:t>
            </a:r>
            <a:r>
              <a:rPr lang="en-US" sz="2400" dirty="0">
                <a:latin typeface="Palatino Linotype" panose="02040502050505030304" pitchFamily="18" charset="0"/>
              </a:rPr>
              <a:t> man be </a:t>
            </a:r>
            <a:r>
              <a:rPr lang="en-US" sz="2400" dirty="0" err="1">
                <a:latin typeface="Palatino Linotype" panose="02040502050505030304" pitchFamily="18" charset="0"/>
              </a:rPr>
              <a:t>lyke</a:t>
            </a:r>
            <a:r>
              <a:rPr lang="en-US" sz="2400" dirty="0">
                <a:latin typeface="Palatino Linotype" panose="02040502050505030304" pitchFamily="18" charset="0"/>
              </a:rPr>
              <a:t> </a:t>
            </a:r>
            <a:r>
              <a:rPr lang="en-US" sz="2400" dirty="0" err="1">
                <a:latin typeface="Palatino Linotype" panose="02040502050505030304" pitchFamily="18" charset="0"/>
              </a:rPr>
              <a:t>ane</a:t>
            </a:r>
            <a:r>
              <a:rPr lang="en-US" sz="2400" dirty="0">
                <a:latin typeface="Palatino Linotype" panose="02040502050505030304" pitchFamily="18" charset="0"/>
              </a:rPr>
              <a:t> </a:t>
            </a:r>
            <a:r>
              <a:rPr lang="en-US" sz="2400" dirty="0" err="1">
                <a:latin typeface="Palatino Linotype" panose="02040502050505030304" pitchFamily="18" charset="0"/>
              </a:rPr>
              <a:t>beist</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Quhilk</a:t>
            </a:r>
            <a:r>
              <a:rPr lang="en-US" sz="2400" dirty="0">
                <a:latin typeface="Palatino Linotype" panose="02040502050505030304" pitchFamily="18" charset="0"/>
              </a:rPr>
              <a:t> </a:t>
            </a:r>
            <a:r>
              <a:rPr lang="en-US" sz="2400" dirty="0" err="1">
                <a:latin typeface="Palatino Linotype" panose="02040502050505030304" pitchFamily="18" charset="0"/>
              </a:rPr>
              <a:t>lufis</a:t>
            </a:r>
            <a:r>
              <a:rPr lang="en-US" sz="2400" dirty="0">
                <a:latin typeface="Palatino Linotype" panose="02040502050505030304" pitchFamily="18" charset="0"/>
              </a:rPr>
              <a:t> ay </a:t>
            </a:r>
            <a:r>
              <a:rPr lang="en-US" sz="2400" dirty="0" err="1">
                <a:latin typeface="Palatino Linotype" panose="02040502050505030304" pitchFamily="18" charset="0"/>
              </a:rPr>
              <a:t>carnall</a:t>
            </a:r>
            <a:r>
              <a:rPr lang="en-US" sz="2400" dirty="0">
                <a:latin typeface="Palatino Linotype" panose="02040502050505030304" pitchFamily="18" charset="0"/>
              </a:rPr>
              <a:t> and </a:t>
            </a:r>
            <a:r>
              <a:rPr lang="en-US" sz="2400" dirty="0" err="1">
                <a:latin typeface="Palatino Linotype" panose="02040502050505030304" pitchFamily="18" charset="0"/>
              </a:rPr>
              <a:t>foull</a:t>
            </a:r>
            <a:r>
              <a:rPr lang="en-US" sz="2400" dirty="0">
                <a:latin typeface="Palatino Linotype" panose="02040502050505030304" pitchFamily="18" charset="0"/>
              </a:rPr>
              <a:t> </a:t>
            </a:r>
            <a:r>
              <a:rPr lang="en-US" sz="2400" dirty="0" err="1">
                <a:latin typeface="Palatino Linotype" panose="02040502050505030304" pitchFamily="18" charset="0"/>
              </a:rPr>
              <a:t>delyte</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That </a:t>
            </a:r>
            <a:r>
              <a:rPr lang="en-US" sz="2400" dirty="0" err="1">
                <a:latin typeface="Palatino Linotype" panose="02040502050505030304" pitchFamily="18" charset="0"/>
              </a:rPr>
              <a:t>schame</a:t>
            </a:r>
            <a:r>
              <a:rPr lang="en-US" sz="2400" dirty="0">
                <a:latin typeface="Palatino Linotype" panose="02040502050505030304" pitchFamily="18" charset="0"/>
              </a:rPr>
              <a:t> cannot him </a:t>
            </a:r>
            <a:r>
              <a:rPr lang="en-US" sz="2400" dirty="0" err="1">
                <a:latin typeface="Palatino Linotype" panose="02040502050505030304" pitchFamily="18" charset="0"/>
              </a:rPr>
              <a:t>renye</a:t>
            </a:r>
            <a:r>
              <a:rPr lang="en-US" sz="2400" dirty="0">
                <a:latin typeface="Palatino Linotype" panose="02040502050505030304" pitchFamily="18" charset="0"/>
              </a:rPr>
              <a:t> nor </a:t>
            </a:r>
            <a:r>
              <a:rPr lang="en-US" sz="2400" dirty="0" err="1">
                <a:latin typeface="Palatino Linotype" panose="02040502050505030304" pitchFamily="18" charset="0"/>
              </a:rPr>
              <a:t>arreist</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Bot </a:t>
            </a:r>
            <a:r>
              <a:rPr lang="en-US" sz="2400" dirty="0" err="1">
                <a:latin typeface="Palatino Linotype" panose="02040502050505030304" pitchFamily="18" charset="0"/>
              </a:rPr>
              <a:t>takis</a:t>
            </a:r>
            <a:r>
              <a:rPr lang="en-US" sz="2400" dirty="0">
                <a:latin typeface="Palatino Linotype" panose="02040502050505030304" pitchFamily="18" charset="0"/>
              </a:rPr>
              <a:t> all the lust and </a:t>
            </a:r>
            <a:r>
              <a:rPr lang="en-US" sz="2400" dirty="0" err="1">
                <a:latin typeface="Palatino Linotype" panose="02040502050505030304" pitchFamily="18" charset="0"/>
              </a:rPr>
              <a:t>appetyte</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Quhilk</a:t>
            </a:r>
            <a:r>
              <a:rPr lang="en-US" sz="2400" dirty="0">
                <a:latin typeface="Palatino Linotype" panose="02040502050505030304" pitchFamily="18" charset="0"/>
              </a:rPr>
              <a:t> throw </a:t>
            </a:r>
            <a:r>
              <a:rPr lang="en-US" sz="2400" dirty="0" err="1">
                <a:latin typeface="Palatino Linotype" panose="02040502050505030304" pitchFamily="18" charset="0"/>
              </a:rPr>
              <a:t>custum</a:t>
            </a:r>
            <a:r>
              <a:rPr lang="en-US" sz="2400" dirty="0">
                <a:latin typeface="Palatino Linotype" panose="02040502050505030304" pitchFamily="18" charset="0"/>
              </a:rPr>
              <a:t> and the </a:t>
            </a:r>
            <a:r>
              <a:rPr lang="en-US" sz="2400" dirty="0" err="1">
                <a:latin typeface="Palatino Linotype" panose="02040502050505030304" pitchFamily="18" charset="0"/>
              </a:rPr>
              <a:t>daylie</a:t>
            </a:r>
            <a:r>
              <a:rPr lang="en-US" sz="2400" dirty="0">
                <a:latin typeface="Palatino Linotype" panose="02040502050505030304" pitchFamily="18" charset="0"/>
              </a:rPr>
              <a:t> </a:t>
            </a:r>
            <a:r>
              <a:rPr lang="en-US" sz="2400" dirty="0" err="1">
                <a:latin typeface="Palatino Linotype" panose="02040502050505030304" pitchFamily="18" charset="0"/>
              </a:rPr>
              <a:t>ryte</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Syne</a:t>
            </a:r>
            <a:r>
              <a:rPr lang="en-US" sz="2400" dirty="0">
                <a:latin typeface="Palatino Linotype" panose="02040502050505030304" pitchFamily="18" charset="0"/>
              </a:rPr>
              <a:t> in the </a:t>
            </a:r>
            <a:r>
              <a:rPr lang="en-US" sz="2400" dirty="0" err="1">
                <a:latin typeface="Palatino Linotype" panose="02040502050505030304" pitchFamily="18" charset="0"/>
              </a:rPr>
              <a:t>mynd</a:t>
            </a:r>
            <a:r>
              <a:rPr lang="en-US" sz="2400" dirty="0">
                <a:latin typeface="Palatino Linotype" panose="02040502050505030304" pitchFamily="18" charset="0"/>
              </a:rPr>
              <a:t> </a:t>
            </a:r>
            <a:r>
              <a:rPr lang="en-US" sz="2400" dirty="0" err="1">
                <a:latin typeface="Palatino Linotype" panose="02040502050505030304" pitchFamily="18" charset="0"/>
              </a:rPr>
              <a:t>sa</a:t>
            </a:r>
            <a:r>
              <a:rPr lang="en-US" sz="2400" dirty="0">
                <a:latin typeface="Palatino Linotype" panose="02040502050505030304" pitchFamily="18" charset="0"/>
              </a:rPr>
              <a:t> fast is </a:t>
            </a:r>
            <a:r>
              <a:rPr lang="en-US" sz="2400" dirty="0" err="1">
                <a:latin typeface="Palatino Linotype" panose="02040502050505030304" pitchFamily="18" charset="0"/>
              </a:rPr>
              <a:t>radicate</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That he in brutal </a:t>
            </a:r>
            <a:r>
              <a:rPr lang="en-US" sz="2400" dirty="0" err="1">
                <a:latin typeface="Palatino Linotype" panose="02040502050505030304" pitchFamily="18" charset="0"/>
              </a:rPr>
              <a:t>beist</a:t>
            </a:r>
            <a:r>
              <a:rPr lang="en-US" sz="2400" dirty="0">
                <a:latin typeface="Palatino Linotype" panose="02040502050505030304" pitchFamily="18" charset="0"/>
              </a:rPr>
              <a:t> is </a:t>
            </a:r>
            <a:r>
              <a:rPr lang="en-US" sz="2400" dirty="0" err="1">
                <a:latin typeface="Palatino Linotype" panose="02040502050505030304" pitchFamily="18" charset="0"/>
              </a:rPr>
              <a:t>transformate</a:t>
            </a:r>
            <a:r>
              <a:rPr lang="en-US" sz="2400" dirty="0" smtClean="0">
                <a:latin typeface="Palatino Linotype" panose="02040502050505030304" pitchFamily="18" charset="0"/>
              </a:rPr>
              <a:t>. (43-56)</a:t>
            </a:r>
            <a:endParaRPr lang="en-US" sz="2200" dirty="0" smtClean="0">
              <a:latin typeface="Palatino Linotype" pitchFamily="18" charset="0"/>
            </a:endParaRPr>
          </a:p>
        </p:txBody>
      </p:sp>
    </p:spTree>
    <p:extLst>
      <p:ext uri="{BB962C8B-B14F-4D97-AF65-F5344CB8AC3E}">
        <p14:creationId xmlns:p14="http://schemas.microsoft.com/office/powerpoint/2010/main" val="662433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52400"/>
            <a:ext cx="8991600" cy="5262979"/>
          </a:xfrm>
          <a:prstGeom prst="rect">
            <a:avLst/>
          </a:prstGeom>
        </p:spPr>
        <p:txBody>
          <a:bodyPr wrap="square">
            <a:spAutoFit/>
          </a:bodyPr>
          <a:lstStyle/>
          <a:p>
            <a:pPr lvl="1"/>
            <a:r>
              <a:rPr lang="en-US" sz="2400" i="1" dirty="0">
                <a:latin typeface="Palatino Linotype" panose="02040502050505030304" pitchFamily="18" charset="0"/>
              </a:rPr>
              <a:t>The Cock and the Fox</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
            </a:r>
            <a:br>
              <a:rPr lang="en-US" sz="2400" dirty="0">
                <a:latin typeface="Palatino Linotype" panose="02040502050505030304" pitchFamily="18" charset="0"/>
              </a:rPr>
            </a:br>
            <a:r>
              <a:rPr lang="en-US" sz="2400" b="1" dirty="0" err="1">
                <a:latin typeface="Palatino Linotype" panose="02040502050505030304" pitchFamily="18" charset="0"/>
              </a:rPr>
              <a:t>T</a:t>
            </a:r>
            <a:r>
              <a:rPr lang="en-US" sz="2400" dirty="0" err="1" smtClean="0">
                <a:latin typeface="Palatino Linotype" panose="02040502050505030304" pitchFamily="18" charset="0"/>
              </a:rPr>
              <a:t>hocht</a:t>
            </a:r>
            <a:r>
              <a:rPr lang="en-US" sz="2400" dirty="0" smtClean="0">
                <a:latin typeface="Palatino Linotype" panose="02040502050505030304" pitchFamily="18" charset="0"/>
              </a:rPr>
              <a:t> </a:t>
            </a:r>
            <a:r>
              <a:rPr lang="en-US" sz="2400" dirty="0" err="1">
                <a:latin typeface="Palatino Linotype" panose="02040502050505030304" pitchFamily="18" charset="0"/>
              </a:rPr>
              <a:t>brutall</a:t>
            </a:r>
            <a:r>
              <a:rPr lang="en-US" sz="2400" dirty="0">
                <a:latin typeface="Palatino Linotype" panose="02040502050505030304" pitchFamily="18" charset="0"/>
              </a:rPr>
              <a:t> </a:t>
            </a:r>
            <a:r>
              <a:rPr lang="en-US" sz="2400" dirty="0" err="1">
                <a:latin typeface="Palatino Linotype" panose="02040502050505030304" pitchFamily="18" charset="0"/>
              </a:rPr>
              <a:t>beistis</a:t>
            </a:r>
            <a:r>
              <a:rPr lang="en-US" sz="2400" dirty="0">
                <a:latin typeface="Palatino Linotype" panose="02040502050505030304" pitchFamily="18" charset="0"/>
              </a:rPr>
              <a:t> be </a:t>
            </a:r>
            <a:r>
              <a:rPr lang="en-US" sz="2400" dirty="0" err="1">
                <a:latin typeface="Palatino Linotype" panose="02040502050505030304" pitchFamily="18" charset="0"/>
              </a:rPr>
              <a:t>irrationall</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That is to say, </a:t>
            </a:r>
            <a:r>
              <a:rPr lang="en-US" sz="2400" dirty="0" err="1">
                <a:latin typeface="Palatino Linotype" panose="02040502050505030304" pitchFamily="18" charset="0"/>
              </a:rPr>
              <a:t>wantand</a:t>
            </a:r>
            <a:r>
              <a:rPr lang="en-US" sz="2400" dirty="0">
                <a:latin typeface="Palatino Linotype" panose="02040502050505030304" pitchFamily="18" charset="0"/>
              </a:rPr>
              <a:t> </a:t>
            </a:r>
            <a:r>
              <a:rPr lang="en-US" sz="2400" dirty="0" err="1">
                <a:latin typeface="Palatino Linotype" panose="02040502050505030304" pitchFamily="18" charset="0"/>
              </a:rPr>
              <a:t>discretioun</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err="1">
                <a:latin typeface="Palatino Linotype" panose="02040502050505030304" pitchFamily="18" charset="0"/>
              </a:rPr>
              <a:t>Yit</a:t>
            </a:r>
            <a:r>
              <a:rPr lang="en-US" sz="2400" dirty="0">
                <a:latin typeface="Palatino Linotype" panose="02040502050505030304" pitchFamily="18" charset="0"/>
              </a:rPr>
              <a:t> </a:t>
            </a:r>
            <a:r>
              <a:rPr lang="en-US" sz="2400" dirty="0" err="1">
                <a:latin typeface="Palatino Linotype" panose="02040502050505030304" pitchFamily="18" charset="0"/>
              </a:rPr>
              <a:t>ilkane</a:t>
            </a:r>
            <a:r>
              <a:rPr lang="en-US" sz="2400" dirty="0">
                <a:latin typeface="Palatino Linotype" panose="02040502050505030304" pitchFamily="18" charset="0"/>
              </a:rPr>
              <a:t> in </a:t>
            </a:r>
            <a:r>
              <a:rPr lang="en-US" sz="2400" dirty="0" err="1">
                <a:latin typeface="Palatino Linotype" panose="02040502050505030304" pitchFamily="18" charset="0"/>
              </a:rPr>
              <a:t>thair</a:t>
            </a:r>
            <a:r>
              <a:rPr lang="en-US" sz="2400" dirty="0">
                <a:latin typeface="Palatino Linotype" panose="02040502050505030304" pitchFamily="18" charset="0"/>
              </a:rPr>
              <a:t> </a:t>
            </a:r>
            <a:r>
              <a:rPr lang="en-US" sz="2400" dirty="0" err="1">
                <a:latin typeface="Palatino Linotype" panose="02040502050505030304" pitchFamily="18" charset="0"/>
              </a:rPr>
              <a:t>kyndis</a:t>
            </a:r>
            <a:r>
              <a:rPr lang="en-US" sz="2400" dirty="0">
                <a:latin typeface="Palatino Linotype" panose="02040502050505030304" pitchFamily="18" charset="0"/>
              </a:rPr>
              <a:t> </a:t>
            </a:r>
            <a:r>
              <a:rPr lang="en-US" sz="2400" dirty="0" err="1">
                <a:latin typeface="Palatino Linotype" panose="02040502050505030304" pitchFamily="18" charset="0"/>
              </a:rPr>
              <a:t>naturall</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Hes</a:t>
            </a:r>
            <a:r>
              <a:rPr lang="en-US" sz="2400" dirty="0">
                <a:latin typeface="Palatino Linotype" panose="02040502050505030304" pitchFamily="18" charset="0"/>
              </a:rPr>
              <a:t> </a:t>
            </a:r>
            <a:r>
              <a:rPr lang="en-US" sz="2400" dirty="0" err="1">
                <a:latin typeface="Palatino Linotype" panose="02040502050505030304" pitchFamily="18" charset="0"/>
              </a:rPr>
              <a:t>mony</a:t>
            </a:r>
            <a:r>
              <a:rPr lang="en-US" sz="2400" dirty="0">
                <a:latin typeface="Palatino Linotype" panose="02040502050505030304" pitchFamily="18" charset="0"/>
              </a:rPr>
              <a:t> divers </a:t>
            </a:r>
            <a:r>
              <a:rPr lang="en-US" sz="2400" dirty="0" err="1">
                <a:latin typeface="Palatino Linotype" panose="02040502050505030304" pitchFamily="18" charset="0"/>
              </a:rPr>
              <a:t>inclinatioun</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The </a:t>
            </a:r>
            <a:r>
              <a:rPr lang="en-US" sz="2400" dirty="0" err="1">
                <a:latin typeface="Palatino Linotype" panose="02040502050505030304" pitchFamily="18" charset="0"/>
              </a:rPr>
              <a:t>bair</a:t>
            </a:r>
            <a:r>
              <a:rPr lang="en-US" sz="2400" dirty="0">
                <a:latin typeface="Palatino Linotype" panose="02040502050505030304" pitchFamily="18" charset="0"/>
              </a:rPr>
              <a:t> </a:t>
            </a:r>
            <a:r>
              <a:rPr lang="en-US" sz="2400" dirty="0" err="1">
                <a:latin typeface="Palatino Linotype" panose="02040502050505030304" pitchFamily="18" charset="0"/>
              </a:rPr>
              <a:t>busteous</a:t>
            </a:r>
            <a:r>
              <a:rPr lang="en-US" sz="2400" dirty="0">
                <a:latin typeface="Palatino Linotype" panose="02040502050505030304" pitchFamily="18" charset="0"/>
              </a:rPr>
              <a:t>, the wolf, the </a:t>
            </a:r>
            <a:r>
              <a:rPr lang="en-US" sz="2400" dirty="0" err="1">
                <a:latin typeface="Palatino Linotype" panose="02040502050505030304" pitchFamily="18" charset="0"/>
              </a:rPr>
              <a:t>wylde</a:t>
            </a:r>
            <a:r>
              <a:rPr lang="en-US" sz="2400" dirty="0">
                <a:latin typeface="Palatino Linotype" panose="02040502050505030304" pitchFamily="18" charset="0"/>
              </a:rPr>
              <a:t> </a:t>
            </a:r>
            <a:r>
              <a:rPr lang="en-US" sz="2400" dirty="0" err="1">
                <a:latin typeface="Palatino Linotype" panose="02040502050505030304" pitchFamily="18" charset="0"/>
              </a:rPr>
              <a:t>lyoun</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The fox </a:t>
            </a:r>
            <a:r>
              <a:rPr lang="en-US" sz="2400" dirty="0" err="1">
                <a:latin typeface="Palatino Linotype" panose="02040502050505030304" pitchFamily="18" charset="0"/>
              </a:rPr>
              <a:t>fenyeit</a:t>
            </a:r>
            <a:r>
              <a:rPr lang="en-US" sz="2400" dirty="0">
                <a:latin typeface="Palatino Linotype" panose="02040502050505030304" pitchFamily="18" charset="0"/>
              </a:rPr>
              <a:t>, </a:t>
            </a:r>
            <a:r>
              <a:rPr lang="en-US" sz="2400" dirty="0" err="1">
                <a:latin typeface="Palatino Linotype" panose="02040502050505030304" pitchFamily="18" charset="0"/>
              </a:rPr>
              <a:t>craftie</a:t>
            </a:r>
            <a:r>
              <a:rPr lang="en-US" sz="2400" dirty="0">
                <a:latin typeface="Palatino Linotype" panose="02040502050505030304" pitchFamily="18" charset="0"/>
              </a:rPr>
              <a:t>, and </a:t>
            </a:r>
            <a:r>
              <a:rPr lang="en-US" sz="2400" dirty="0" err="1">
                <a:latin typeface="Palatino Linotype" panose="02040502050505030304" pitchFamily="18" charset="0"/>
              </a:rPr>
              <a:t>cautelows</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The dog to bark on </a:t>
            </a:r>
            <a:r>
              <a:rPr lang="en-US" sz="2400" dirty="0" err="1">
                <a:latin typeface="Palatino Linotype" panose="02040502050505030304" pitchFamily="18" charset="0"/>
              </a:rPr>
              <a:t>nicht</a:t>
            </a:r>
            <a:r>
              <a:rPr lang="en-US" sz="2400" dirty="0">
                <a:latin typeface="Palatino Linotype" panose="02040502050505030304" pitchFamily="18" charset="0"/>
              </a:rPr>
              <a:t> and </a:t>
            </a:r>
            <a:r>
              <a:rPr lang="en-US" sz="2400" dirty="0" err="1">
                <a:latin typeface="Palatino Linotype" panose="02040502050505030304" pitchFamily="18" charset="0"/>
              </a:rPr>
              <a:t>keip</a:t>
            </a:r>
            <a:r>
              <a:rPr lang="en-US" sz="2400" dirty="0">
                <a:latin typeface="Palatino Linotype" panose="02040502050505030304" pitchFamily="18" charset="0"/>
              </a:rPr>
              <a:t> the </a:t>
            </a:r>
            <a:r>
              <a:rPr lang="en-US" sz="2400" dirty="0" err="1">
                <a:latin typeface="Palatino Linotype" panose="02040502050505030304" pitchFamily="18" charset="0"/>
              </a:rPr>
              <a:t>hows</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Sa different </a:t>
            </a:r>
            <a:r>
              <a:rPr lang="en-US" sz="2400" dirty="0" err="1">
                <a:latin typeface="Palatino Linotype" panose="02040502050505030304" pitchFamily="18" charset="0"/>
              </a:rPr>
              <a:t>thay</a:t>
            </a:r>
            <a:r>
              <a:rPr lang="en-US" sz="2400" dirty="0">
                <a:latin typeface="Palatino Linotype" panose="02040502050505030304" pitchFamily="18" charset="0"/>
              </a:rPr>
              <a:t> </a:t>
            </a:r>
            <a:r>
              <a:rPr lang="en-US" sz="2400" dirty="0" err="1">
                <a:latin typeface="Palatino Linotype" panose="02040502050505030304" pitchFamily="18" charset="0"/>
              </a:rPr>
              <a:t>ar</a:t>
            </a:r>
            <a:r>
              <a:rPr lang="en-US" sz="2400" dirty="0">
                <a:latin typeface="Palatino Linotype" panose="02040502050505030304" pitchFamily="18" charset="0"/>
              </a:rPr>
              <a:t> in </a:t>
            </a:r>
            <a:r>
              <a:rPr lang="en-US" sz="2400" dirty="0" err="1">
                <a:latin typeface="Palatino Linotype" panose="02040502050505030304" pitchFamily="18" charset="0"/>
              </a:rPr>
              <a:t>properteis</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err="1">
                <a:latin typeface="Palatino Linotype" panose="02040502050505030304" pitchFamily="18" charset="0"/>
              </a:rPr>
              <a:t>Unknawin</a:t>
            </a:r>
            <a:r>
              <a:rPr lang="en-US" sz="2400" dirty="0">
                <a:latin typeface="Palatino Linotype" panose="02040502050505030304" pitchFamily="18" charset="0"/>
              </a:rPr>
              <a:t> unto man and infinite,</a:t>
            </a:r>
            <a:br>
              <a:rPr lang="en-US" sz="2400" dirty="0">
                <a:latin typeface="Palatino Linotype" panose="02040502050505030304" pitchFamily="18" charset="0"/>
              </a:rPr>
            </a:br>
            <a:r>
              <a:rPr lang="en-US" sz="2400" dirty="0">
                <a:latin typeface="Palatino Linotype" panose="02040502050505030304" pitchFamily="18" charset="0"/>
              </a:rPr>
              <a:t>In </a:t>
            </a:r>
            <a:r>
              <a:rPr lang="en-US" sz="2400" dirty="0" err="1">
                <a:latin typeface="Palatino Linotype" panose="02040502050505030304" pitchFamily="18" charset="0"/>
              </a:rPr>
              <a:t>kynd</a:t>
            </a:r>
            <a:r>
              <a:rPr lang="en-US" sz="2400" dirty="0">
                <a:latin typeface="Palatino Linotype" panose="02040502050505030304" pitchFamily="18" charset="0"/>
              </a:rPr>
              <a:t> </a:t>
            </a:r>
            <a:r>
              <a:rPr lang="en-US" sz="2400" dirty="0" err="1">
                <a:latin typeface="Palatino Linotype" panose="02040502050505030304" pitchFamily="18" charset="0"/>
              </a:rPr>
              <a:t>havand</a:t>
            </a:r>
            <a:r>
              <a:rPr lang="en-US" sz="2400" dirty="0">
                <a:latin typeface="Palatino Linotype" panose="02040502050505030304" pitchFamily="18" charset="0"/>
              </a:rPr>
              <a:t> </a:t>
            </a:r>
            <a:r>
              <a:rPr lang="en-US" sz="2400" dirty="0" err="1">
                <a:latin typeface="Palatino Linotype" panose="02040502050505030304" pitchFamily="18" charset="0"/>
              </a:rPr>
              <a:t>sa</a:t>
            </a:r>
            <a:r>
              <a:rPr lang="en-US" sz="2400" dirty="0">
                <a:latin typeface="Palatino Linotype" panose="02040502050505030304" pitchFamily="18" charset="0"/>
              </a:rPr>
              <a:t> fell </a:t>
            </a:r>
            <a:r>
              <a:rPr lang="en-US" sz="2400" dirty="0" err="1">
                <a:latin typeface="Palatino Linotype" panose="02040502050505030304" pitchFamily="18" charset="0"/>
              </a:rPr>
              <a:t>diversiteis</a:t>
            </a:r>
            <a:r>
              <a:rPr lang="en-US" sz="2400" dirty="0">
                <a:latin typeface="Palatino Linotype" panose="02040502050505030304" pitchFamily="18" charset="0"/>
              </a:rPr>
              <a:t>,</a:t>
            </a:r>
            <a:br>
              <a:rPr lang="en-US" sz="2400" dirty="0">
                <a:latin typeface="Palatino Linotype" panose="02040502050505030304" pitchFamily="18" charset="0"/>
              </a:rPr>
            </a:br>
            <a:r>
              <a:rPr lang="en-US" sz="2400" dirty="0">
                <a:latin typeface="Palatino Linotype" panose="02040502050505030304" pitchFamily="18" charset="0"/>
              </a:rPr>
              <a:t>My cunning it </a:t>
            </a:r>
            <a:r>
              <a:rPr lang="en-US" sz="2400" dirty="0" err="1">
                <a:latin typeface="Palatino Linotype" panose="02040502050505030304" pitchFamily="18" charset="0"/>
              </a:rPr>
              <a:t>excedis</a:t>
            </a:r>
            <a:r>
              <a:rPr lang="en-US" sz="2400" dirty="0">
                <a:latin typeface="Palatino Linotype" panose="02040502050505030304" pitchFamily="18" charset="0"/>
              </a:rPr>
              <a:t> for to </a:t>
            </a:r>
            <a:r>
              <a:rPr lang="en-US" sz="2400" dirty="0" err="1">
                <a:latin typeface="Palatino Linotype" panose="02040502050505030304" pitchFamily="18" charset="0"/>
              </a:rPr>
              <a:t>dyte</a:t>
            </a:r>
            <a:r>
              <a:rPr lang="en-US" sz="2400" dirty="0" smtClean="0">
                <a:latin typeface="Palatino Linotype" panose="02040502050505030304" pitchFamily="18" charset="0"/>
              </a:rPr>
              <a:t>. (397-407)</a:t>
            </a:r>
            <a:endParaRPr lang="en-US" sz="2200" dirty="0" smtClean="0">
              <a:latin typeface="Palatino Linotype" pitchFamily="18" charset="0"/>
            </a:endParaRPr>
          </a:p>
        </p:txBody>
      </p:sp>
    </p:spTree>
    <p:extLst>
      <p:ext uri="{BB962C8B-B14F-4D97-AF65-F5344CB8AC3E}">
        <p14:creationId xmlns:p14="http://schemas.microsoft.com/office/powerpoint/2010/main" val="2031788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commons/thumb/e/e0/Flag_of_Louisiana.svg/990px-Flag_of_Louisiana.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581890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10562" y="5820418"/>
            <a:ext cx="9133438" cy="10375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buFont typeface="Arial" pitchFamily="34" charset="0"/>
              <a:buNone/>
            </a:pPr>
            <a:r>
              <a:rPr lang="en-US" sz="2200" dirty="0" smtClean="0">
                <a:latin typeface="Palatino Linotype" pitchFamily="18" charset="0"/>
              </a:rPr>
              <a:t>To this day, </a:t>
            </a:r>
            <a:r>
              <a:rPr lang="en-US" sz="2200" dirty="0">
                <a:latin typeface="Palatino Linotype" pitchFamily="18" charset="0"/>
              </a:rPr>
              <a:t>t</a:t>
            </a:r>
            <a:r>
              <a:rPr lang="en-US" sz="2200" dirty="0" smtClean="0">
                <a:latin typeface="Palatino Linotype" pitchFamily="18" charset="0"/>
              </a:rPr>
              <a:t>he state flag of Louisiana reflects the biology of the Pelican </a:t>
            </a:r>
          </a:p>
          <a:p>
            <a:pPr>
              <a:lnSpc>
                <a:spcPct val="150000"/>
              </a:lnSpc>
              <a:spcBef>
                <a:spcPts val="0"/>
              </a:spcBef>
              <a:buFont typeface="Arial" pitchFamily="34" charset="0"/>
              <a:buNone/>
            </a:pPr>
            <a:r>
              <a:rPr lang="en-US" sz="2200" dirty="0" smtClean="0">
                <a:latin typeface="Palatino Linotype" pitchFamily="18" charset="0"/>
              </a:rPr>
              <a:t>Proposed in the ancient and medieval bestiary tradition.</a:t>
            </a:r>
          </a:p>
        </p:txBody>
      </p:sp>
    </p:spTree>
    <p:extLst>
      <p:ext uri="{BB962C8B-B14F-4D97-AF65-F5344CB8AC3E}">
        <p14:creationId xmlns:p14="http://schemas.microsoft.com/office/powerpoint/2010/main" val="1481912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6629400"/>
          </a:xfrm>
        </p:spPr>
        <p:txBody>
          <a:bodyPr>
            <a:noAutofit/>
          </a:bodyPr>
          <a:lstStyle/>
          <a:p>
            <a:pPr lvl="0" algn="l" fontAlgn="base">
              <a:spcAft>
                <a:spcPct val="0"/>
              </a:spcAft>
            </a:pPr>
            <a:r>
              <a:rPr lang="en-US" sz="2400" dirty="0" smtClean="0">
                <a:latin typeface="Palatino Linotype" panose="02040502050505030304" pitchFamily="18" charset="0"/>
              </a:rPr>
              <a:t>-More information on / discussion of who interacted with these works, and how.</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-Group work on difficult texts?</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-Summaries for works with difficult </a:t>
            </a:r>
            <a:r>
              <a:rPr lang="en-US" sz="2400" smtClean="0">
                <a:latin typeface="Palatino Linotype" panose="02040502050505030304" pitchFamily="18" charset="0"/>
              </a:rPr>
              <a:t>language particularly helpful.</a:t>
            </a: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"It's too easy to not participate." </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-Almost no one requested MORE time on translation (although one or two did – pronunciation?). </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-Post PowerPoints online?</a:t>
            </a:r>
            <a:br>
              <a:rPr lang="en-US" sz="2400" dirty="0" smtClean="0">
                <a:latin typeface="Palatino Linotype" panose="02040502050505030304" pitchFamily="18" charset="0"/>
              </a:rPr>
            </a:b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smtClean="0">
                <a:latin typeface="Palatino Linotype" panose="02040502050505030304" pitchFamily="18" charset="0"/>
              </a:rPr>
              <a:t>-Worst thing about the course: "that room."</a:t>
            </a:r>
            <a:endParaRPr lang="en-US" altLang="en-US" sz="2400" i="1" dirty="0">
              <a:latin typeface="Palatino Linotype" panose="02040502050505030304" pitchFamily="18" charset="0"/>
              <a:cs typeface="Arial" pitchFamily="34" charset="0"/>
            </a:endParaRPr>
          </a:p>
        </p:txBody>
      </p:sp>
    </p:spTree>
    <p:extLst>
      <p:ext uri="{BB962C8B-B14F-4D97-AF65-F5344CB8AC3E}">
        <p14:creationId xmlns:p14="http://schemas.microsoft.com/office/powerpoint/2010/main" val="2872479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6629400"/>
          </a:xfrm>
        </p:spPr>
        <p:txBody>
          <a:bodyPr>
            <a:noAutofit/>
          </a:bodyPr>
          <a:lstStyle/>
          <a:p>
            <a:pPr lvl="0" algn="l" fontAlgn="base">
              <a:spcAft>
                <a:spcPct val="0"/>
              </a:spcAft>
            </a:pPr>
            <a:r>
              <a:rPr lang="en-US" sz="2400" b="1" u="sng" dirty="0" smtClean="0">
                <a:latin typeface="Palatino Linotype" panose="02040502050505030304" pitchFamily="18" charset="0"/>
              </a:rPr>
              <a:t>Quick Facts on the </a:t>
            </a:r>
            <a:r>
              <a:rPr lang="en-US" sz="2400" b="1" i="1" u="sng" dirty="0" err="1" smtClean="0">
                <a:latin typeface="Palatino Linotype" panose="02040502050505030304" pitchFamily="18" charset="0"/>
              </a:rPr>
              <a:t>Physiologus</a:t>
            </a:r>
            <a:r>
              <a:rPr lang="en-US" sz="2400" b="1" u="sng" dirty="0" smtClean="0">
                <a:latin typeface="Palatino Linotype" panose="02040502050505030304" pitchFamily="18" charset="0"/>
              </a:rPr>
              <a:t>: </a:t>
            </a:r>
            <a:r>
              <a:rPr lang="en-US" sz="2400" u="sng" dirty="0" smtClean="0">
                <a:latin typeface="Palatino Linotype" panose="02040502050505030304" pitchFamily="18" charset="0"/>
              </a:rPr>
              <a:t/>
            </a:r>
            <a:br>
              <a:rPr lang="en-US" sz="2400" u="sng" dirty="0" smtClean="0">
                <a:latin typeface="Palatino Linotype" panose="02040502050505030304" pitchFamily="18" charset="0"/>
              </a:rPr>
            </a:br>
            <a:r>
              <a:rPr lang="en-US" sz="2400" u="sng" dirty="0" smtClean="0">
                <a:latin typeface="Palatino Linotype" panose="02040502050505030304" pitchFamily="18" charset="0"/>
              </a:rPr>
              <a:t/>
            </a:r>
            <a:br>
              <a:rPr lang="en-US" sz="2400" u="sng" dirty="0" smtClean="0">
                <a:latin typeface="Palatino Linotype" panose="02040502050505030304" pitchFamily="18" charset="0"/>
              </a:rPr>
            </a:br>
            <a:r>
              <a:rPr lang="en-US" sz="2400" dirty="0" smtClean="0">
                <a:latin typeface="Palatino Linotype" panose="02040502050505030304" pitchFamily="18" charset="0"/>
              </a:rPr>
              <a:t>-Originally written in Greek, most probably in Alexandria, Egypt between the second and fifth centuries A.D. </a:t>
            </a:r>
            <a:br>
              <a:rPr lang="en-US" sz="2400" dirty="0" smtClean="0">
                <a:latin typeface="Palatino Linotype" panose="02040502050505030304" pitchFamily="18" charset="0"/>
              </a:rPr>
            </a:br>
            <a:r>
              <a:rPr lang="en-US" sz="2400" dirty="0" smtClean="0">
                <a:latin typeface="Palatino Linotype" panose="02040502050505030304" pitchFamily="18" charset="0"/>
              </a:rPr>
              <a:t/>
            </a:r>
            <a:br>
              <a:rPr lang="en-US" sz="2400" dirty="0" smtClean="0">
                <a:latin typeface="Palatino Linotype" panose="02040502050505030304" pitchFamily="18" charset="0"/>
              </a:rPr>
            </a:br>
            <a:r>
              <a:rPr lang="en-US" sz="2400" dirty="0" smtClean="0">
                <a:latin typeface="Palatino Linotype" panose="02040502050505030304" pitchFamily="18" charset="0"/>
              </a:rPr>
              <a:t>-"</a:t>
            </a:r>
            <a:r>
              <a:rPr lang="en-US" sz="2400" dirty="0" err="1" smtClean="0">
                <a:latin typeface="Palatino Linotype" panose="02040502050505030304" pitchFamily="18" charset="0"/>
              </a:rPr>
              <a:t>Physiologus</a:t>
            </a:r>
            <a:r>
              <a:rPr lang="en-US" sz="2400" dirty="0" smtClean="0">
                <a:latin typeface="Palatino Linotype" panose="02040502050505030304" pitchFamily="18" charset="0"/>
              </a:rPr>
              <a:t>" was understood to be name of the (unknown) author: "the </a:t>
            </a:r>
            <a:r>
              <a:rPr lang="en-US" sz="2400" dirty="0" err="1">
                <a:latin typeface="Palatino Linotype" panose="02040502050505030304" pitchFamily="18" charset="0"/>
              </a:rPr>
              <a:t>P</a:t>
            </a:r>
            <a:r>
              <a:rPr lang="en-US" sz="2400" dirty="0" err="1" smtClean="0">
                <a:latin typeface="Palatino Linotype" panose="02040502050505030304" pitchFamily="18" charset="0"/>
              </a:rPr>
              <a:t>hysiologer</a:t>
            </a:r>
            <a:r>
              <a:rPr lang="en-US" sz="2400" dirty="0" smtClean="0">
                <a:latin typeface="Palatino Linotype" panose="02040502050505030304" pitchFamily="18" charset="0"/>
              </a:rPr>
              <a:t>."</a:t>
            </a: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a:latin typeface="Palatino Linotype" panose="02040502050505030304" pitchFamily="18" charset="0"/>
              </a:rPr>
              <a:t/>
            </a:r>
            <a:br>
              <a:rPr lang="en-US" sz="2400" dirty="0">
                <a:latin typeface="Palatino Linotype" panose="02040502050505030304" pitchFamily="18" charset="0"/>
              </a:rPr>
            </a:br>
            <a:r>
              <a:rPr lang="en-US" sz="2400" dirty="0" smtClean="0">
                <a:latin typeface="Palatino Linotype" panose="02040502050505030304" pitchFamily="18" charset="0"/>
              </a:rPr>
              <a:t>-"Perhaps no book, except the Bible, has ever been so widely diffused among so many people and for so many centuries as the </a:t>
            </a:r>
            <a:r>
              <a:rPr lang="en-US" sz="2400" i="1" dirty="0" err="1" smtClean="0">
                <a:latin typeface="Palatino Linotype" panose="02040502050505030304" pitchFamily="18" charset="0"/>
              </a:rPr>
              <a:t>Physiologus</a:t>
            </a:r>
            <a:r>
              <a:rPr lang="en-US" sz="2400" dirty="0" smtClean="0">
                <a:latin typeface="Palatino Linotype" panose="02040502050505030304" pitchFamily="18" charset="0"/>
              </a:rPr>
              <a:t>. It has been translated into Latin, Ethiopic, Arabic, Armenian, </a:t>
            </a:r>
            <a:r>
              <a:rPr lang="en-US" sz="2400" dirty="0" err="1" smtClean="0">
                <a:latin typeface="Palatino Linotype" panose="02040502050505030304" pitchFamily="18" charset="0"/>
              </a:rPr>
              <a:t>Syriac</a:t>
            </a:r>
            <a:r>
              <a:rPr lang="en-US" sz="2400" dirty="0" smtClean="0">
                <a:latin typeface="Palatino Linotype" panose="02040502050505030304" pitchFamily="18" charset="0"/>
              </a:rPr>
              <a:t>, Anglo-Saxon, Icelandic, Spanish, Italian, Provencal and all the principal dialects of the Germanic and Romanic </a:t>
            </a:r>
            <a:r>
              <a:rPr lang="en-US" sz="2400" dirty="0">
                <a:latin typeface="Palatino Linotype" panose="02040502050505030304" pitchFamily="18" charset="0"/>
              </a:rPr>
              <a:t>languages."</a:t>
            </a:r>
            <a:br>
              <a:rPr lang="en-US" sz="2400" dirty="0">
                <a:latin typeface="Palatino Linotype" panose="02040502050505030304" pitchFamily="18" charset="0"/>
              </a:rPr>
            </a:br>
            <a:r>
              <a:rPr lang="en-US" sz="2400" dirty="0" smtClean="0">
                <a:latin typeface="Palatino Linotype" panose="02040502050505030304" pitchFamily="18" charset="0"/>
              </a:rPr>
              <a:t>      --E</a:t>
            </a:r>
            <a:r>
              <a:rPr lang="en-US" sz="2400" dirty="0">
                <a:latin typeface="Palatino Linotype" panose="02040502050505030304" pitchFamily="18" charset="0"/>
              </a:rPr>
              <a:t>. P. Evans, </a:t>
            </a:r>
            <a:r>
              <a:rPr lang="en-US" sz="2400" i="1" dirty="0">
                <a:latin typeface="Palatino Linotype" panose="02040502050505030304" pitchFamily="18" charset="0"/>
              </a:rPr>
              <a:t>Animal Symbolism in Ecclesiastical </a:t>
            </a:r>
            <a:r>
              <a:rPr lang="en-US" sz="2400" i="1" dirty="0" smtClean="0">
                <a:latin typeface="Palatino Linotype" panose="02040502050505030304" pitchFamily="18" charset="0"/>
              </a:rPr>
              <a:t>Architecture</a:t>
            </a:r>
            <a:br>
              <a:rPr lang="en-US" sz="2400" i="1" dirty="0" smtClean="0">
                <a:latin typeface="Palatino Linotype" panose="02040502050505030304" pitchFamily="18" charset="0"/>
              </a:rPr>
            </a:br>
            <a:r>
              <a:rPr lang="en-US" sz="2400" i="1" dirty="0">
                <a:latin typeface="Palatino Linotype" panose="02040502050505030304" pitchFamily="18" charset="0"/>
              </a:rPr>
              <a:t/>
            </a:r>
            <a:br>
              <a:rPr lang="en-US" sz="2400" i="1" dirty="0">
                <a:latin typeface="Palatino Linotype" panose="02040502050505030304" pitchFamily="18" charset="0"/>
              </a:rPr>
            </a:br>
            <a:r>
              <a:rPr lang="en-US" sz="2400" dirty="0" smtClean="0">
                <a:latin typeface="Palatino Linotype" panose="02040502050505030304" pitchFamily="18" charset="0"/>
              </a:rPr>
              <a:t>-Fantastical creatures make up less than 10% of the content of most bestiaries based on the </a:t>
            </a:r>
            <a:r>
              <a:rPr lang="en-US" sz="2400" i="1" dirty="0" err="1" smtClean="0">
                <a:latin typeface="Palatino Linotype" panose="02040502050505030304" pitchFamily="18" charset="0"/>
              </a:rPr>
              <a:t>Physiologus</a:t>
            </a:r>
            <a:r>
              <a:rPr lang="en-US" sz="2400" i="1" dirty="0">
                <a:latin typeface="Palatino Linotype" panose="02040502050505030304" pitchFamily="18" charset="0"/>
              </a:rPr>
              <a:t>.</a:t>
            </a:r>
            <a:endParaRPr lang="en-US" altLang="en-US" sz="2400" i="1" dirty="0">
              <a:latin typeface="Palatino Linotype" panose="02040502050505030304" pitchFamily="18" charset="0"/>
              <a:cs typeface="Arial" pitchFamily="34" charset="0"/>
            </a:endParaRPr>
          </a:p>
        </p:txBody>
      </p:sp>
    </p:spTree>
    <p:extLst>
      <p:ext uri="{BB962C8B-B14F-4D97-AF65-F5344CB8AC3E}">
        <p14:creationId xmlns:p14="http://schemas.microsoft.com/office/powerpoint/2010/main" val="2273541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6629400"/>
          </a:xfrm>
        </p:spPr>
        <p:txBody>
          <a:bodyPr>
            <a:noAutofit/>
          </a:bodyPr>
          <a:lstStyle/>
          <a:p>
            <a:pPr lvl="0" algn="l" fontAlgn="base">
              <a:spcAft>
                <a:spcPct val="0"/>
              </a:spcAft>
            </a:pPr>
            <a:r>
              <a:rPr lang="en-US" sz="2300" b="1" u="sng" dirty="0" smtClean="0">
                <a:latin typeface="Palatino Linotype" panose="02040502050505030304" pitchFamily="18" charset="0"/>
              </a:rPr>
              <a:t>The Medieval European Bestiary: </a:t>
            </a:r>
            <a:r>
              <a:rPr lang="en-US" sz="2300" u="sng" dirty="0" smtClean="0">
                <a:latin typeface="Palatino Linotype" panose="02040502050505030304" pitchFamily="18" charset="0"/>
              </a:rPr>
              <a:t/>
            </a:r>
            <a:br>
              <a:rPr lang="en-US" sz="2300" u="sng" dirty="0" smtClean="0">
                <a:latin typeface="Palatino Linotype" panose="02040502050505030304" pitchFamily="18" charset="0"/>
              </a:rPr>
            </a:br>
            <a:r>
              <a:rPr lang="en-US" sz="2300" u="sng" dirty="0" smtClean="0">
                <a:latin typeface="Palatino Linotype" panose="02040502050505030304" pitchFamily="18" charset="0"/>
              </a:rPr>
              <a:t/>
            </a:r>
            <a:br>
              <a:rPr lang="en-US" sz="2300" u="sng" dirty="0" smtClean="0">
                <a:latin typeface="Palatino Linotype" panose="02040502050505030304" pitchFamily="18" charset="0"/>
              </a:rPr>
            </a:br>
            <a:r>
              <a:rPr lang="en-US" sz="2300" dirty="0" smtClean="0">
                <a:latin typeface="Palatino Linotype" panose="02040502050505030304" pitchFamily="18" charset="0"/>
              </a:rPr>
              <a:t>-Translations of the </a:t>
            </a:r>
            <a:r>
              <a:rPr lang="en-US" sz="2300" i="1" dirty="0" err="1" smtClean="0">
                <a:latin typeface="Palatino Linotype" panose="02040502050505030304" pitchFamily="18" charset="0"/>
              </a:rPr>
              <a:t>Physiologus</a:t>
            </a:r>
            <a:r>
              <a:rPr lang="en-US" sz="2300" i="1" dirty="0" smtClean="0">
                <a:latin typeface="Palatino Linotype" panose="02040502050505030304" pitchFamily="18" charset="0"/>
              </a:rPr>
              <a:t> </a:t>
            </a:r>
            <a:r>
              <a:rPr lang="en-US" sz="2300" dirty="0" smtClean="0">
                <a:latin typeface="Palatino Linotype" panose="02040502050505030304" pitchFamily="18" charset="0"/>
              </a:rPr>
              <a:t>continued to circulate during the late Middle Ages, but more popular were the very, very numerous Latin and vernacular bestiaries, most ultimately based on its collection of animals and moralities, but which often doubled or tripled the total number of entries.</a:t>
            </a:r>
            <a:br>
              <a:rPr lang="en-US" sz="2300" dirty="0" smtClean="0">
                <a:latin typeface="Palatino Linotype" panose="02040502050505030304" pitchFamily="18" charset="0"/>
              </a:rPr>
            </a:br>
            <a:r>
              <a:rPr lang="en-US" sz="2300" dirty="0">
                <a:latin typeface="Palatino Linotype" panose="02040502050505030304" pitchFamily="18" charset="0"/>
              </a:rPr>
              <a:t/>
            </a:r>
            <a:br>
              <a:rPr lang="en-US" sz="2300" dirty="0">
                <a:latin typeface="Palatino Linotype" panose="02040502050505030304" pitchFamily="18" charset="0"/>
              </a:rPr>
            </a:br>
            <a:r>
              <a:rPr lang="en-US" sz="2300" dirty="0" smtClean="0">
                <a:latin typeface="Palatino Linotype" panose="02040502050505030304" pitchFamily="18" charset="0"/>
              </a:rPr>
              <a:t>-Just as the </a:t>
            </a:r>
            <a:r>
              <a:rPr lang="en-US" sz="2300" i="1" dirty="0" err="1" smtClean="0">
                <a:latin typeface="Palatino Linotype" panose="02040502050505030304" pitchFamily="18" charset="0"/>
              </a:rPr>
              <a:t>Physiologus</a:t>
            </a:r>
            <a:r>
              <a:rPr lang="en-US" sz="2300" dirty="0" smtClean="0">
                <a:latin typeface="Palatino Linotype" panose="02040502050505030304" pitchFamily="18" charset="0"/>
              </a:rPr>
              <a:t> itself had absorbed many traditions of natural history (from Aristotle, Pliny the Elder, and others), later medieval bestiaries freely incorporate animal lore from various other sources, including </a:t>
            </a:r>
            <a:r>
              <a:rPr lang="en-US" sz="2300" dirty="0" err="1" smtClean="0">
                <a:latin typeface="Palatino Linotype" panose="02040502050505030304" pitchFamily="18" charset="0"/>
              </a:rPr>
              <a:t>Isidore's</a:t>
            </a:r>
            <a:r>
              <a:rPr lang="en-US" sz="2300" dirty="0" smtClean="0">
                <a:latin typeface="Palatino Linotype" panose="02040502050505030304" pitchFamily="18" charset="0"/>
              </a:rPr>
              <a:t> </a:t>
            </a:r>
            <a:r>
              <a:rPr lang="en-US" sz="2300" i="1" dirty="0" smtClean="0">
                <a:latin typeface="Palatino Linotype" panose="02040502050505030304" pitchFamily="18" charset="0"/>
              </a:rPr>
              <a:t>Etymologies </a:t>
            </a:r>
            <a:r>
              <a:rPr lang="en-US" sz="2300" dirty="0" smtClean="0">
                <a:latin typeface="Palatino Linotype" panose="02040502050505030304" pitchFamily="18" charset="0"/>
              </a:rPr>
              <a:t>(7th century A.D.).</a:t>
            </a:r>
            <a:br>
              <a:rPr lang="en-US" sz="2300" dirty="0" smtClean="0">
                <a:latin typeface="Palatino Linotype" panose="02040502050505030304" pitchFamily="18" charset="0"/>
              </a:rPr>
            </a:br>
            <a:r>
              <a:rPr lang="en-US" sz="2300" dirty="0">
                <a:latin typeface="Palatino Linotype" panose="02040502050505030304" pitchFamily="18" charset="0"/>
              </a:rPr>
              <a:t/>
            </a:r>
            <a:br>
              <a:rPr lang="en-US" sz="2300" dirty="0">
                <a:latin typeface="Palatino Linotype" panose="02040502050505030304" pitchFamily="18" charset="0"/>
              </a:rPr>
            </a:br>
            <a:r>
              <a:rPr lang="en-US" sz="2300" dirty="0" smtClean="0">
                <a:latin typeface="Palatino Linotype" panose="02040502050505030304" pitchFamily="18" charset="0"/>
              </a:rPr>
              <a:t>-The Latin bestiary that T.H. White translates as </a:t>
            </a:r>
            <a:r>
              <a:rPr lang="en-US" sz="2300" i="1" dirty="0" smtClean="0">
                <a:latin typeface="Palatino Linotype" panose="02040502050505030304" pitchFamily="18" charset="0"/>
              </a:rPr>
              <a:t>The Book of Beasts </a:t>
            </a:r>
            <a:r>
              <a:rPr lang="en-US" sz="2300" dirty="0" smtClean="0">
                <a:latin typeface="Palatino Linotype" panose="02040502050505030304" pitchFamily="18" charset="0"/>
              </a:rPr>
              <a:t>dates from the 12th century, still two centuries before Chaucer and long before the Middle English translation of the </a:t>
            </a:r>
            <a:r>
              <a:rPr lang="en-US" sz="2300" i="1" dirty="0" err="1" smtClean="0">
                <a:latin typeface="Palatino Linotype" panose="02040502050505030304" pitchFamily="18" charset="0"/>
              </a:rPr>
              <a:t>Physiologus</a:t>
            </a:r>
            <a:r>
              <a:rPr lang="en-US" sz="2300" i="1" dirty="0" smtClean="0">
                <a:latin typeface="Palatino Linotype" panose="02040502050505030304" pitchFamily="18" charset="0"/>
              </a:rPr>
              <a:t> </a:t>
            </a:r>
            <a:r>
              <a:rPr lang="en-US" sz="2300" dirty="0" smtClean="0">
                <a:latin typeface="Palatino Linotype" panose="02040502050505030304" pitchFamily="18" charset="0"/>
              </a:rPr>
              <a:t>(an Old English translation of 3 entries from the </a:t>
            </a:r>
            <a:r>
              <a:rPr lang="en-US" sz="2300" i="1" dirty="0" err="1" smtClean="0">
                <a:latin typeface="Palatino Linotype" panose="02040502050505030304" pitchFamily="18" charset="0"/>
              </a:rPr>
              <a:t>Physiologus</a:t>
            </a:r>
            <a:r>
              <a:rPr lang="en-US" sz="2300" i="1" dirty="0" smtClean="0">
                <a:latin typeface="Palatino Linotype" panose="02040502050505030304" pitchFamily="18" charset="0"/>
              </a:rPr>
              <a:t> </a:t>
            </a:r>
            <a:r>
              <a:rPr lang="en-US" sz="2300" dirty="0" smtClean="0">
                <a:latin typeface="Palatino Linotype" panose="02040502050505030304" pitchFamily="18" charset="0"/>
              </a:rPr>
              <a:t>does survive).</a:t>
            </a:r>
            <a:endParaRPr lang="en-US" altLang="en-US" sz="2300" i="1" dirty="0">
              <a:latin typeface="Palatino Linotype" panose="02040502050505030304" pitchFamily="18" charset="0"/>
              <a:cs typeface="Arial" pitchFamily="34" charset="0"/>
            </a:endParaRPr>
          </a:p>
        </p:txBody>
      </p:sp>
    </p:spTree>
    <p:extLst>
      <p:ext uri="{BB962C8B-B14F-4D97-AF65-F5344CB8AC3E}">
        <p14:creationId xmlns:p14="http://schemas.microsoft.com/office/powerpoint/2010/main" val="1300691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143000" y="1"/>
            <a:ext cx="73914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buFont typeface="Arial" pitchFamily="34" charset="0"/>
              <a:buNone/>
            </a:pPr>
            <a:r>
              <a:rPr lang="en-US" sz="2800" b="1" u="sng" dirty="0" smtClean="0">
                <a:latin typeface="Palatino Linotype" pitchFamily="18" charset="0"/>
              </a:rPr>
              <a:t>How to Read the Bible in the Middle Ages</a:t>
            </a:r>
          </a:p>
        </p:txBody>
      </p:sp>
      <p:sp>
        <p:nvSpPr>
          <p:cNvPr id="6" name="Rectangle 5"/>
          <p:cNvSpPr/>
          <p:nvPr/>
        </p:nvSpPr>
        <p:spPr>
          <a:xfrm>
            <a:off x="0" y="685800"/>
            <a:ext cx="8991600" cy="6555641"/>
          </a:xfrm>
          <a:prstGeom prst="rect">
            <a:avLst/>
          </a:prstGeom>
        </p:spPr>
        <p:txBody>
          <a:bodyPr wrap="square">
            <a:spAutoFit/>
          </a:bodyPr>
          <a:lstStyle/>
          <a:p>
            <a:r>
              <a:rPr lang="en-US" sz="2000" dirty="0" smtClean="0">
                <a:latin typeface="Palatino Linotype" pitchFamily="18" charset="0"/>
              </a:rPr>
              <a:t>Biblical commentators in the medieval West often employed a fourfold strategy of exegesis, understanding the meaning of the Scriptures on four (non-hierarchically organized) levels or "senses": </a:t>
            </a:r>
          </a:p>
          <a:p>
            <a:endParaRPr lang="en-US" sz="2000" dirty="0">
              <a:latin typeface="Palatino Linotype" pitchFamily="18" charset="0"/>
            </a:endParaRPr>
          </a:p>
          <a:p>
            <a:pPr marL="457200" indent="-457200">
              <a:buAutoNum type="arabicParenR"/>
            </a:pPr>
            <a:r>
              <a:rPr lang="en-US" sz="2000" dirty="0" smtClean="0">
                <a:latin typeface="Palatino Linotype" pitchFamily="18" charset="0"/>
              </a:rPr>
              <a:t>The </a:t>
            </a:r>
            <a:r>
              <a:rPr lang="en-US" sz="2000" b="1" u="sng" dirty="0" smtClean="0">
                <a:latin typeface="Palatino Linotype" pitchFamily="18" charset="0"/>
              </a:rPr>
              <a:t>literal</a:t>
            </a:r>
            <a:r>
              <a:rPr lang="en-US" sz="2000" dirty="0" smtClean="0">
                <a:latin typeface="Palatino Linotype" pitchFamily="18" charset="0"/>
              </a:rPr>
              <a:t> or historical sense:</a:t>
            </a:r>
          </a:p>
          <a:p>
            <a:pPr lvl="2"/>
            <a:r>
              <a:rPr lang="en-US" sz="2000" dirty="0" smtClean="0">
                <a:latin typeface="Palatino Linotype" pitchFamily="18" charset="0"/>
              </a:rPr>
              <a:t>This sense encompasses what the text literally states: e.g., it </a:t>
            </a:r>
            <a:r>
              <a:rPr lang="en-US" sz="2000" dirty="0">
                <a:latin typeface="Palatino Linotype" pitchFamily="18" charset="0"/>
              </a:rPr>
              <a:t>i</a:t>
            </a:r>
            <a:r>
              <a:rPr lang="en-US" sz="2000" dirty="0" smtClean="0">
                <a:latin typeface="Palatino Linotype" pitchFamily="18" charset="0"/>
              </a:rPr>
              <a:t>s a historical truth that the Israelites fled slavery in Egypt under the leadership of Moses. Analysis or commentary on the "literal" sense of a Biblical passage also included commentary on matters related to the "letters," that is, questions of style, rhetoric, and language.</a:t>
            </a:r>
          </a:p>
          <a:p>
            <a:pPr lvl="2"/>
            <a:endParaRPr lang="en-US" sz="2000" dirty="0">
              <a:latin typeface="Palatino Linotype" pitchFamily="18" charset="0"/>
            </a:endParaRPr>
          </a:p>
          <a:p>
            <a:pPr marL="457200" indent="-457200">
              <a:buAutoNum type="arabicParenR"/>
            </a:pPr>
            <a:r>
              <a:rPr lang="en-US" sz="2000" dirty="0">
                <a:latin typeface="Palatino Linotype" pitchFamily="18" charset="0"/>
              </a:rPr>
              <a:t>The </a:t>
            </a:r>
            <a:r>
              <a:rPr lang="en-US" sz="2000" b="1" u="sng" dirty="0" smtClean="0">
                <a:latin typeface="Palatino Linotype" pitchFamily="18" charset="0"/>
              </a:rPr>
              <a:t>allegorical</a:t>
            </a:r>
            <a:r>
              <a:rPr lang="en-US" sz="2000" b="1" dirty="0" smtClean="0">
                <a:latin typeface="Palatino Linotype" pitchFamily="18" charset="0"/>
              </a:rPr>
              <a:t> </a:t>
            </a:r>
            <a:r>
              <a:rPr lang="en-US" sz="2000" dirty="0" smtClean="0">
                <a:latin typeface="Palatino Linotype" pitchFamily="18" charset="0"/>
              </a:rPr>
              <a:t>or typological sense:</a:t>
            </a:r>
          </a:p>
          <a:p>
            <a:pPr lvl="1"/>
            <a:r>
              <a:rPr lang="en-US" sz="2000" dirty="0">
                <a:latin typeface="Palatino Linotype" pitchFamily="18" charset="0"/>
              </a:rPr>
              <a:t>	</a:t>
            </a:r>
            <a:r>
              <a:rPr lang="en-US" sz="2000" dirty="0" smtClean="0">
                <a:latin typeface="Palatino Linotype" pitchFamily="18" charset="0"/>
              </a:rPr>
              <a:t>This sense perceives a deeper symbolic meaning in events </a:t>
            </a:r>
          </a:p>
          <a:p>
            <a:pPr lvl="1"/>
            <a:r>
              <a:rPr lang="en-US" sz="2000" dirty="0">
                <a:latin typeface="Palatino Linotype" pitchFamily="18" charset="0"/>
              </a:rPr>
              <a:t>	</a:t>
            </a:r>
            <a:r>
              <a:rPr lang="en-US" sz="2000" dirty="0" smtClean="0">
                <a:latin typeface="Palatino Linotype" pitchFamily="18" charset="0"/>
              </a:rPr>
              <a:t>represented in the Bible, and most commonly matches a person or </a:t>
            </a:r>
          </a:p>
          <a:p>
            <a:pPr lvl="1"/>
            <a:r>
              <a:rPr lang="en-US" sz="2000" dirty="0">
                <a:latin typeface="Palatino Linotype" pitchFamily="18" charset="0"/>
              </a:rPr>
              <a:t>	</a:t>
            </a:r>
            <a:r>
              <a:rPr lang="en-US" sz="2000" dirty="0" smtClean="0">
                <a:latin typeface="Palatino Linotype" pitchFamily="18" charset="0"/>
              </a:rPr>
              <a:t>event from the Old Testament with the event in the life of Christ that </a:t>
            </a:r>
          </a:p>
          <a:p>
            <a:pPr lvl="1"/>
            <a:r>
              <a:rPr lang="en-US" sz="2000" dirty="0">
                <a:latin typeface="Palatino Linotype" pitchFamily="18" charset="0"/>
              </a:rPr>
              <a:t>	</a:t>
            </a:r>
            <a:r>
              <a:rPr lang="en-US" sz="2000" dirty="0" smtClean="0">
                <a:latin typeface="Palatino Linotype" pitchFamily="18" charset="0"/>
              </a:rPr>
              <a:t>it presages. The Exodus from Egypt understood in this sense </a:t>
            </a:r>
          </a:p>
          <a:p>
            <a:pPr lvl="1"/>
            <a:r>
              <a:rPr lang="en-US" sz="2000" dirty="0">
                <a:latin typeface="Palatino Linotype" pitchFamily="18" charset="0"/>
              </a:rPr>
              <a:t>	</a:t>
            </a:r>
            <a:r>
              <a:rPr lang="en-US" sz="2000" dirty="0" smtClean="0">
                <a:latin typeface="Palatino Linotype" pitchFamily="18" charset="0"/>
              </a:rPr>
              <a:t>represents our collective salvation through Jesus and rescue from the </a:t>
            </a:r>
          </a:p>
          <a:p>
            <a:pPr lvl="1"/>
            <a:r>
              <a:rPr lang="en-US" sz="2000" dirty="0">
                <a:latin typeface="Palatino Linotype" pitchFamily="18" charset="0"/>
              </a:rPr>
              <a:t>	</a:t>
            </a:r>
            <a:r>
              <a:rPr lang="en-US" sz="2000" dirty="0" smtClean="0">
                <a:latin typeface="Palatino Linotype" pitchFamily="18" charset="0"/>
              </a:rPr>
              <a:t>bondage of death. For another example, Jonah's 3 days in the belly of </a:t>
            </a:r>
          </a:p>
          <a:p>
            <a:pPr lvl="1"/>
            <a:r>
              <a:rPr lang="en-US" sz="2000" dirty="0">
                <a:latin typeface="Palatino Linotype" pitchFamily="18" charset="0"/>
              </a:rPr>
              <a:t>	</a:t>
            </a:r>
            <a:r>
              <a:rPr lang="en-US" sz="2000" dirty="0" smtClean="0">
                <a:latin typeface="Palatino Linotype" pitchFamily="18" charset="0"/>
              </a:rPr>
              <a:t>the whale prefigure the 3 days Christ spent dead before his </a:t>
            </a:r>
          </a:p>
          <a:p>
            <a:pPr lvl="1"/>
            <a:r>
              <a:rPr lang="en-US" sz="2000" dirty="0">
                <a:latin typeface="Palatino Linotype" pitchFamily="18" charset="0"/>
              </a:rPr>
              <a:t>	</a:t>
            </a:r>
            <a:r>
              <a:rPr lang="en-US" sz="2000" dirty="0" smtClean="0">
                <a:latin typeface="Palatino Linotype" pitchFamily="18" charset="0"/>
              </a:rPr>
              <a:t>resurrection.   </a:t>
            </a:r>
            <a:endParaRPr lang="en-US" sz="2000" dirty="0">
              <a:latin typeface="Palatino Linotype" pitchFamily="18" charset="0"/>
            </a:endParaRPr>
          </a:p>
          <a:p>
            <a:pPr lvl="2"/>
            <a:endParaRPr lang="en-US" sz="2000" dirty="0" smtClean="0">
              <a:latin typeface="Palatino Linotype" pitchFamily="18" charset="0"/>
            </a:endParaRPr>
          </a:p>
        </p:txBody>
      </p:sp>
    </p:spTree>
    <p:extLst>
      <p:ext uri="{BB962C8B-B14F-4D97-AF65-F5344CB8AC3E}">
        <p14:creationId xmlns:p14="http://schemas.microsoft.com/office/powerpoint/2010/main" val="1525294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143000" y="1"/>
            <a:ext cx="73914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buFont typeface="Arial" pitchFamily="34" charset="0"/>
              <a:buNone/>
            </a:pPr>
            <a:r>
              <a:rPr lang="en-US" sz="2800" b="1" u="sng" dirty="0" smtClean="0">
                <a:latin typeface="Palatino Linotype" pitchFamily="18" charset="0"/>
              </a:rPr>
              <a:t>How to Read the Bible in the Middle Ages</a:t>
            </a:r>
          </a:p>
        </p:txBody>
      </p:sp>
      <p:sp>
        <p:nvSpPr>
          <p:cNvPr id="6" name="Rectangle 5"/>
          <p:cNvSpPr/>
          <p:nvPr/>
        </p:nvSpPr>
        <p:spPr>
          <a:xfrm>
            <a:off x="0" y="685800"/>
            <a:ext cx="8991600" cy="5016758"/>
          </a:xfrm>
          <a:prstGeom prst="rect">
            <a:avLst/>
          </a:prstGeom>
        </p:spPr>
        <p:txBody>
          <a:bodyPr wrap="square">
            <a:spAutoFit/>
          </a:bodyPr>
          <a:lstStyle/>
          <a:p>
            <a:pPr lvl="1"/>
            <a:endParaRPr lang="en-US" sz="2000" dirty="0">
              <a:latin typeface="Palatino Linotype" pitchFamily="18" charset="0"/>
            </a:endParaRPr>
          </a:p>
          <a:p>
            <a:pPr marL="457200" indent="-457200">
              <a:buAutoNum type="arabicParenR" startAt="3"/>
            </a:pPr>
            <a:r>
              <a:rPr lang="en-US" sz="2000" dirty="0" smtClean="0">
                <a:latin typeface="Palatino Linotype" pitchFamily="18" charset="0"/>
              </a:rPr>
              <a:t>The </a:t>
            </a:r>
            <a:r>
              <a:rPr lang="en-US" sz="2000" b="1" u="sng" dirty="0">
                <a:latin typeface="Palatino Linotype" pitchFamily="18" charset="0"/>
              </a:rPr>
              <a:t>moral</a:t>
            </a:r>
            <a:r>
              <a:rPr lang="en-US" sz="2000" dirty="0">
                <a:latin typeface="Palatino Linotype" pitchFamily="18" charset="0"/>
              </a:rPr>
              <a:t> or </a:t>
            </a:r>
            <a:r>
              <a:rPr lang="en-US" sz="2000" dirty="0" err="1">
                <a:latin typeface="Palatino Linotype" pitchFamily="18" charset="0"/>
              </a:rPr>
              <a:t>tropological</a:t>
            </a:r>
            <a:r>
              <a:rPr lang="en-US" sz="2000" dirty="0">
                <a:latin typeface="Palatino Linotype" pitchFamily="18" charset="0"/>
              </a:rPr>
              <a:t> sense</a:t>
            </a:r>
            <a:r>
              <a:rPr lang="en-US" sz="2000" dirty="0" smtClean="0">
                <a:latin typeface="Palatino Linotype" pitchFamily="18" charset="0"/>
              </a:rPr>
              <a:t>:</a:t>
            </a:r>
          </a:p>
          <a:p>
            <a:r>
              <a:rPr lang="en-US" sz="2000" dirty="0">
                <a:latin typeface="Palatino Linotype" pitchFamily="18" charset="0"/>
              </a:rPr>
              <a:t>	</a:t>
            </a:r>
            <a:r>
              <a:rPr lang="en-US" sz="2000" dirty="0" smtClean="0">
                <a:latin typeface="Palatino Linotype" pitchFamily="18" charset="0"/>
              </a:rPr>
              <a:t>This sense teaches good Christians how they should behave. To use </a:t>
            </a:r>
          </a:p>
          <a:p>
            <a:r>
              <a:rPr lang="en-US" sz="2000" dirty="0">
                <a:latin typeface="Palatino Linotype" pitchFamily="18" charset="0"/>
              </a:rPr>
              <a:t>	</a:t>
            </a:r>
            <a:r>
              <a:rPr lang="en-US" sz="2000" dirty="0" smtClean="0">
                <a:latin typeface="Palatino Linotype" pitchFamily="18" charset="0"/>
              </a:rPr>
              <a:t>the example of the Exodus once again, in the moral sense this story of </a:t>
            </a:r>
          </a:p>
          <a:p>
            <a:r>
              <a:rPr lang="en-US" sz="2000" dirty="0">
                <a:latin typeface="Palatino Linotype" pitchFamily="18" charset="0"/>
              </a:rPr>
              <a:t>	</a:t>
            </a:r>
            <a:r>
              <a:rPr lang="en-US" sz="2000" dirty="0" smtClean="0">
                <a:latin typeface="Palatino Linotype" pitchFamily="18" charset="0"/>
              </a:rPr>
              <a:t>a literal escape from slavery teaches us that we must strive in our </a:t>
            </a:r>
          </a:p>
          <a:p>
            <a:r>
              <a:rPr lang="en-US" sz="2000" dirty="0">
                <a:latin typeface="Palatino Linotype" pitchFamily="18" charset="0"/>
              </a:rPr>
              <a:t>	</a:t>
            </a:r>
            <a:r>
              <a:rPr lang="en-US" sz="2000" dirty="0" smtClean="0">
                <a:latin typeface="Palatino Linotype" pitchFamily="18" charset="0"/>
              </a:rPr>
              <a:t>souls to escape the bondage of sin and strive for the freedom and </a:t>
            </a:r>
          </a:p>
          <a:p>
            <a:r>
              <a:rPr lang="en-US" sz="2000" dirty="0">
                <a:latin typeface="Palatino Linotype" pitchFamily="18" charset="0"/>
              </a:rPr>
              <a:t>	</a:t>
            </a:r>
            <a:r>
              <a:rPr lang="en-US" sz="2000" dirty="0" smtClean="0">
                <a:latin typeface="Palatino Linotype" pitchFamily="18" charset="0"/>
              </a:rPr>
              <a:t>goodness we  find in the grace of God. </a:t>
            </a:r>
          </a:p>
          <a:p>
            <a:endParaRPr lang="en-US" sz="2000" dirty="0" smtClean="0">
              <a:latin typeface="Palatino Linotype" pitchFamily="18" charset="0"/>
            </a:endParaRPr>
          </a:p>
          <a:p>
            <a:r>
              <a:rPr lang="en-US" sz="2000" dirty="0" smtClean="0">
                <a:latin typeface="Palatino Linotype" pitchFamily="18" charset="0"/>
              </a:rPr>
              <a:t>4)     The </a:t>
            </a:r>
            <a:r>
              <a:rPr lang="en-US" sz="2000" b="1" u="sng" dirty="0">
                <a:latin typeface="Palatino Linotype" pitchFamily="18" charset="0"/>
              </a:rPr>
              <a:t>anagogical</a:t>
            </a:r>
            <a:r>
              <a:rPr lang="en-US" sz="2000" dirty="0">
                <a:latin typeface="Palatino Linotype" pitchFamily="18" charset="0"/>
              </a:rPr>
              <a:t> or mystical sense:</a:t>
            </a:r>
          </a:p>
          <a:p>
            <a:pPr lvl="2"/>
            <a:r>
              <a:rPr lang="en-US" sz="2000" dirty="0" smtClean="0">
                <a:latin typeface="Palatino Linotype" pitchFamily="18" charset="0"/>
              </a:rPr>
              <a:t>This sense may sometimes encompass a number of different abstract mystical implications of a Biblical passage, but most commonly turns our minds to the End Times and the final fate of the Earth and the souls of its human inhabitants. The anagogical reading of the Exodus understands it as a reflection of how the immortal soul will finally escape from the bondage of its temporary home on Earth and live everlastingly after the Last Judgment.</a:t>
            </a:r>
          </a:p>
        </p:txBody>
      </p:sp>
    </p:spTree>
    <p:extLst>
      <p:ext uri="{BB962C8B-B14F-4D97-AF65-F5344CB8AC3E}">
        <p14:creationId xmlns:p14="http://schemas.microsoft.com/office/powerpoint/2010/main" val="2865822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2000" y="1"/>
            <a:ext cx="8382000" cy="762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buFont typeface="Arial" pitchFamily="34" charset="0"/>
              <a:buNone/>
            </a:pPr>
            <a:r>
              <a:rPr lang="en-US" sz="2800" b="1" u="sng" dirty="0" smtClean="0">
                <a:latin typeface="Palatino Linotype" pitchFamily="18" charset="0"/>
              </a:rPr>
              <a:t>How to Read the Book of Nature in the Middle Ages</a:t>
            </a:r>
          </a:p>
        </p:txBody>
      </p:sp>
      <p:sp>
        <p:nvSpPr>
          <p:cNvPr id="6" name="Rectangle 5"/>
          <p:cNvSpPr/>
          <p:nvPr/>
        </p:nvSpPr>
        <p:spPr>
          <a:xfrm>
            <a:off x="0" y="990600"/>
            <a:ext cx="8991600" cy="5016758"/>
          </a:xfrm>
          <a:prstGeom prst="rect">
            <a:avLst/>
          </a:prstGeom>
        </p:spPr>
        <p:txBody>
          <a:bodyPr wrap="square">
            <a:spAutoFit/>
          </a:bodyPr>
          <a:lstStyle/>
          <a:p>
            <a:pPr lvl="1"/>
            <a:r>
              <a:rPr lang="en-US" sz="2000" dirty="0" smtClean="0">
                <a:latin typeface="Palatino Linotype" pitchFamily="18" charset="0"/>
              </a:rPr>
              <a:t>The Church Father Origen writes:</a:t>
            </a:r>
          </a:p>
          <a:p>
            <a:pPr lvl="1"/>
            <a:endParaRPr lang="en-US" sz="2000" dirty="0">
              <a:latin typeface="Palatino Linotype" pitchFamily="18" charset="0"/>
            </a:endParaRPr>
          </a:p>
          <a:p>
            <a:pPr lvl="1"/>
            <a:r>
              <a:rPr lang="en-US" sz="2000" dirty="0" smtClean="0">
                <a:latin typeface="Palatino Linotype" pitchFamily="18" charset="0"/>
              </a:rPr>
              <a:t>"The apostle Paul teaches us that us that the invisible things of God may be known through the visible, and things which are not seen may be contemplated by reason of and likeness to those things which are seen. He shows by this that this visible world may teach about the invisible and that earth may contain certain patterns of things heavenly, so that we may rise from lower to higher things, and out of those we see on earth perceive and know those which are in the heavens."</a:t>
            </a:r>
          </a:p>
          <a:p>
            <a:pPr lvl="1"/>
            <a:endParaRPr lang="en-US" sz="2000" dirty="0">
              <a:latin typeface="Palatino Linotype" pitchFamily="18" charset="0"/>
            </a:endParaRPr>
          </a:p>
          <a:p>
            <a:pPr lvl="1"/>
            <a:r>
              <a:rPr lang="en-US" sz="2000" dirty="0" smtClean="0">
                <a:latin typeface="Palatino Linotype" pitchFamily="18" charset="0"/>
              </a:rPr>
              <a:t>"</a:t>
            </a:r>
            <a:r>
              <a:rPr lang="en-US" sz="2000" i="1" dirty="0" err="1" smtClean="0">
                <a:latin typeface="Palatino Linotype" pitchFamily="18" charset="0"/>
              </a:rPr>
              <a:t>Physiologus</a:t>
            </a:r>
            <a:r>
              <a:rPr lang="en-US" sz="2000" dirty="0" smtClean="0">
                <a:latin typeface="Palatino Linotype" pitchFamily="18" charset="0"/>
              </a:rPr>
              <a:t>, to be sure, also elicits purely moral lessons from the natural world but more often aims at making manifest the nature of God himself by unveiling the vestiges of the Creator in creation. This is the justification for a Christian physiology." </a:t>
            </a:r>
          </a:p>
          <a:p>
            <a:pPr lvl="1"/>
            <a:endParaRPr lang="en-US" sz="2000" dirty="0">
              <a:latin typeface="Palatino Linotype" pitchFamily="18" charset="0"/>
            </a:endParaRPr>
          </a:p>
          <a:p>
            <a:pPr lvl="1"/>
            <a:r>
              <a:rPr lang="en-US" sz="2000" dirty="0" smtClean="0">
                <a:latin typeface="Palatino Linotype" pitchFamily="18" charset="0"/>
              </a:rPr>
              <a:t>--Michael J. Curley, Introduction to his translation of the Latin </a:t>
            </a:r>
            <a:r>
              <a:rPr lang="en-US" sz="2000" i="1" dirty="0" err="1" smtClean="0">
                <a:latin typeface="Palatino Linotype" pitchFamily="18" charset="0"/>
              </a:rPr>
              <a:t>Physiologus</a:t>
            </a:r>
            <a:endParaRPr lang="en-US" sz="2000" dirty="0" smtClean="0">
              <a:latin typeface="Palatino Linotype" pitchFamily="18" charset="0"/>
            </a:endParaRPr>
          </a:p>
        </p:txBody>
      </p:sp>
    </p:spTree>
    <p:extLst>
      <p:ext uri="{BB962C8B-B14F-4D97-AF65-F5344CB8AC3E}">
        <p14:creationId xmlns:p14="http://schemas.microsoft.com/office/powerpoint/2010/main" val="3666963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85800"/>
            <a:ext cx="8991600" cy="6586418"/>
          </a:xfrm>
          <a:prstGeom prst="rect">
            <a:avLst/>
          </a:prstGeom>
        </p:spPr>
        <p:txBody>
          <a:bodyPr wrap="square">
            <a:spAutoFit/>
          </a:bodyPr>
          <a:lstStyle/>
          <a:p>
            <a:pPr lvl="1"/>
            <a:r>
              <a:rPr lang="en-US" sz="3000" b="1" u="sng" dirty="0" smtClean="0">
                <a:latin typeface="Palatino Linotype" panose="02040502050505030304" pitchFamily="18" charset="0"/>
              </a:rPr>
              <a:t>White's Bestiary </a:t>
            </a:r>
            <a:r>
              <a:rPr lang="en-US" sz="3000" b="1" u="sng" dirty="0">
                <a:latin typeface="Palatino Linotype" panose="02040502050505030304" pitchFamily="18" charset="0"/>
              </a:rPr>
              <a:t>M</a:t>
            </a:r>
            <a:r>
              <a:rPr lang="en-US" sz="3000" b="1" u="sng" dirty="0" smtClean="0">
                <a:latin typeface="Palatino Linotype" panose="02040502050505030304" pitchFamily="18" charset="0"/>
              </a:rPr>
              <a:t>anuscript</a:t>
            </a:r>
          </a:p>
          <a:p>
            <a:pPr lvl="1"/>
            <a:endParaRPr lang="en-US" sz="2000" dirty="0">
              <a:latin typeface="Palatino Linotype" panose="02040502050505030304" pitchFamily="18" charset="0"/>
            </a:endParaRPr>
          </a:p>
          <a:p>
            <a:pPr lvl="1"/>
            <a:r>
              <a:rPr lang="en-US" sz="2600" dirty="0" smtClean="0">
                <a:latin typeface="Palatino Linotype" panose="02040502050505030304" pitchFamily="18" charset="0"/>
              </a:rPr>
              <a:t>Shelf mark: Cambridge </a:t>
            </a:r>
            <a:r>
              <a:rPr lang="en-US" sz="2600" dirty="0">
                <a:latin typeface="Palatino Linotype" panose="02040502050505030304" pitchFamily="18" charset="0"/>
              </a:rPr>
              <a:t>University Library, MS Ii. 4. 26</a:t>
            </a:r>
          </a:p>
          <a:p>
            <a:pPr lvl="1"/>
            <a:r>
              <a:rPr lang="en-US" sz="2600" dirty="0">
                <a:latin typeface="Palatino Linotype" panose="02040502050505030304" pitchFamily="18" charset="0"/>
              </a:rPr>
              <a:t> </a:t>
            </a:r>
          </a:p>
          <a:p>
            <a:pPr lvl="1"/>
            <a:r>
              <a:rPr lang="en-US" sz="2600" dirty="0">
                <a:latin typeface="Palatino Linotype" panose="02040502050505030304" pitchFamily="18" charset="0"/>
              </a:rPr>
              <a:t>Produced: England, 1200-10</a:t>
            </a:r>
          </a:p>
          <a:p>
            <a:pPr lvl="1"/>
            <a:endParaRPr lang="en-US" sz="2600" dirty="0" smtClean="0">
              <a:latin typeface="Palatino Linotype" panose="02040502050505030304" pitchFamily="18" charset="0"/>
            </a:endParaRPr>
          </a:p>
          <a:p>
            <a:pPr lvl="1"/>
            <a:r>
              <a:rPr lang="en-US" sz="2600" dirty="0" smtClean="0">
                <a:latin typeface="Palatino Linotype" panose="02040502050505030304" pitchFamily="18" charset="0"/>
              </a:rPr>
              <a:t>Language</a:t>
            </a:r>
            <a:r>
              <a:rPr lang="en-US" sz="2600" dirty="0">
                <a:latin typeface="Palatino Linotype" panose="02040502050505030304" pitchFamily="18" charset="0"/>
              </a:rPr>
              <a:t>: </a:t>
            </a:r>
            <a:r>
              <a:rPr lang="en-US" sz="2600" dirty="0" smtClean="0">
                <a:latin typeface="Palatino Linotype" panose="02040502050505030304" pitchFamily="18" charset="0"/>
              </a:rPr>
              <a:t>Latin</a:t>
            </a:r>
          </a:p>
          <a:p>
            <a:pPr lvl="1"/>
            <a:endParaRPr lang="en-US" sz="2600" dirty="0">
              <a:latin typeface="Palatino Linotype" pitchFamily="18" charset="0"/>
            </a:endParaRPr>
          </a:p>
          <a:p>
            <a:pPr lvl="1"/>
            <a:r>
              <a:rPr lang="en-US" sz="2600" dirty="0">
                <a:latin typeface="Palatino Linotype" pitchFamily="18" charset="0"/>
                <a:hlinkClick r:id="rId3"/>
              </a:rPr>
              <a:t>http://</a:t>
            </a:r>
            <a:r>
              <a:rPr lang="en-US" sz="2600" dirty="0" smtClean="0">
                <a:latin typeface="Palatino Linotype" pitchFamily="18" charset="0"/>
                <a:hlinkClick r:id="rId3"/>
              </a:rPr>
              <a:t>bestiary.ca/manuscripts/manu945.htm</a:t>
            </a:r>
            <a:endParaRPr lang="en-US" sz="2600" dirty="0" smtClean="0">
              <a:latin typeface="Palatino Linotype" pitchFamily="18" charset="0"/>
            </a:endParaRPr>
          </a:p>
          <a:p>
            <a:pPr lvl="1"/>
            <a:endParaRPr lang="en-US" sz="2600" dirty="0" smtClean="0">
              <a:latin typeface="Palatino Linotype" pitchFamily="18" charset="0"/>
            </a:endParaRPr>
          </a:p>
          <a:p>
            <a:pPr lvl="1"/>
            <a:r>
              <a:rPr lang="en-US" sz="2800" dirty="0" smtClean="0"/>
              <a:t>Also: 'De </a:t>
            </a:r>
            <a:r>
              <a:rPr lang="en-US" sz="2800" dirty="0" err="1"/>
              <a:t>Herinacio</a:t>
            </a:r>
            <a:r>
              <a:rPr lang="en-US" sz="2800" dirty="0"/>
              <a:t>. On the Hedgehog' the first nature video based on medieval bestiary ('the Rochester Bestiary', British Library, Royal 12 F XIII).</a:t>
            </a:r>
            <a:br>
              <a:rPr lang="en-US" sz="2800" dirty="0"/>
            </a:br>
            <a:r>
              <a:rPr lang="en-US" sz="2800" dirty="0"/>
              <a:t>In Latin with English subs.</a:t>
            </a:r>
            <a:endParaRPr lang="en-US" sz="2600" dirty="0" smtClean="0">
              <a:latin typeface="Palatino Linotype" pitchFamily="18" charset="0"/>
            </a:endParaRPr>
          </a:p>
          <a:p>
            <a:pPr lvl="1"/>
            <a:r>
              <a:rPr lang="en-US" sz="2600" dirty="0">
                <a:latin typeface="Palatino Linotype" pitchFamily="18" charset="0"/>
                <a:hlinkClick r:id="rId4"/>
              </a:rPr>
              <a:t>http://</a:t>
            </a:r>
            <a:r>
              <a:rPr lang="en-US" sz="2600" dirty="0" smtClean="0">
                <a:latin typeface="Palatino Linotype" pitchFamily="18" charset="0"/>
                <a:hlinkClick r:id="rId4"/>
              </a:rPr>
              <a:t>vimeo.com/97158950</a:t>
            </a:r>
            <a:endParaRPr lang="en-US" sz="2600" dirty="0" smtClean="0">
              <a:latin typeface="Palatino Linotype" pitchFamily="18" charset="0"/>
            </a:endParaRPr>
          </a:p>
          <a:p>
            <a:pPr lvl="1"/>
            <a:endParaRPr lang="en-US" sz="2600" dirty="0" smtClean="0">
              <a:latin typeface="Palatino Linotype" pitchFamily="18" charset="0"/>
            </a:endParaRPr>
          </a:p>
        </p:txBody>
      </p:sp>
    </p:spTree>
    <p:extLst>
      <p:ext uri="{BB962C8B-B14F-4D97-AF65-F5344CB8AC3E}">
        <p14:creationId xmlns:p14="http://schemas.microsoft.com/office/powerpoint/2010/main" val="122131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564" y="-76200"/>
            <a:ext cx="9154563" cy="6986528"/>
          </a:xfrm>
          <a:prstGeom prst="rect">
            <a:avLst/>
          </a:prstGeom>
        </p:spPr>
        <p:txBody>
          <a:bodyPr wrap="square" numCol="2">
            <a:spAutoFit/>
          </a:bodyPr>
          <a:lstStyle/>
          <a:p>
            <a:pPr lvl="1"/>
            <a:r>
              <a:rPr lang="en-US" sz="2200" dirty="0" smtClean="0">
                <a:latin typeface="Palatino Linotype" panose="02040502050505030304" pitchFamily="18" charset="0"/>
              </a:rPr>
              <a:t>Lion</a:t>
            </a:r>
          </a:p>
          <a:p>
            <a:pPr lvl="1"/>
            <a:r>
              <a:rPr lang="en-US" sz="2200" dirty="0" smtClean="0">
                <a:latin typeface="Palatino Linotype" panose="02040502050505030304" pitchFamily="18" charset="0"/>
              </a:rPr>
              <a:t>Tiger</a:t>
            </a:r>
          </a:p>
          <a:p>
            <a:pPr lvl="1"/>
            <a:r>
              <a:rPr lang="en-US" sz="2200" dirty="0" err="1" smtClean="0">
                <a:latin typeface="Palatino Linotype" panose="02040502050505030304" pitchFamily="18" charset="0"/>
              </a:rPr>
              <a:t>Pard</a:t>
            </a:r>
            <a:r>
              <a:rPr lang="en-US" sz="2200" dirty="0" smtClean="0">
                <a:latin typeface="Palatino Linotype" panose="02040502050505030304" pitchFamily="18" charset="0"/>
              </a:rPr>
              <a:t> / Leo-</a:t>
            </a:r>
            <a:r>
              <a:rPr lang="en-US" sz="2200" dirty="0" err="1" smtClean="0">
                <a:latin typeface="Palatino Linotype" panose="02040502050505030304" pitchFamily="18" charset="0"/>
              </a:rPr>
              <a:t>pard</a:t>
            </a:r>
            <a:endParaRPr lang="en-US" sz="2200" dirty="0" smtClean="0">
              <a:latin typeface="Palatino Linotype" panose="02040502050505030304" pitchFamily="18" charset="0"/>
            </a:endParaRPr>
          </a:p>
          <a:p>
            <a:pPr lvl="1"/>
            <a:r>
              <a:rPr lang="en-US" sz="2200" dirty="0" smtClean="0">
                <a:latin typeface="Palatino Linotype" panose="02040502050505030304" pitchFamily="18" charset="0"/>
              </a:rPr>
              <a:t>Panther</a:t>
            </a:r>
          </a:p>
          <a:p>
            <a:pPr lvl="1"/>
            <a:r>
              <a:rPr lang="en-US" sz="2200" dirty="0" smtClean="0">
                <a:latin typeface="Palatino Linotype" panose="02040502050505030304" pitchFamily="18" charset="0"/>
              </a:rPr>
              <a:t>Antelope</a:t>
            </a:r>
          </a:p>
          <a:p>
            <a:pPr lvl="1"/>
            <a:r>
              <a:rPr lang="en-US" sz="2200" dirty="0" smtClean="0">
                <a:latin typeface="Palatino Linotype" panose="02040502050505030304" pitchFamily="18" charset="0"/>
              </a:rPr>
              <a:t>Unicorn</a:t>
            </a:r>
          </a:p>
          <a:p>
            <a:pPr lvl="1"/>
            <a:r>
              <a:rPr lang="en-US" sz="2200" dirty="0" smtClean="0">
                <a:latin typeface="Palatino Linotype" panose="02040502050505030304" pitchFamily="18" charset="0"/>
              </a:rPr>
              <a:t>Lynx</a:t>
            </a:r>
          </a:p>
          <a:p>
            <a:pPr lvl="1"/>
            <a:r>
              <a:rPr lang="en-US" sz="2200" dirty="0" smtClean="0">
                <a:latin typeface="Palatino Linotype" panose="02040502050505030304" pitchFamily="18" charset="0"/>
              </a:rPr>
              <a:t>Griffin</a:t>
            </a:r>
          </a:p>
          <a:p>
            <a:pPr lvl="1"/>
            <a:r>
              <a:rPr lang="en-US" sz="2200" dirty="0" smtClean="0">
                <a:latin typeface="Palatino Linotype" panose="02040502050505030304" pitchFamily="18" charset="0"/>
              </a:rPr>
              <a:t>Elephant</a:t>
            </a:r>
          </a:p>
          <a:p>
            <a:pPr lvl="1"/>
            <a:r>
              <a:rPr lang="en-US" sz="2200" dirty="0" smtClean="0">
                <a:latin typeface="Palatino Linotype" panose="02040502050505030304" pitchFamily="18" charset="0"/>
              </a:rPr>
              <a:t>Beaver</a:t>
            </a:r>
          </a:p>
          <a:p>
            <a:pPr lvl="1"/>
            <a:r>
              <a:rPr lang="en-US" sz="2200" dirty="0" smtClean="0">
                <a:latin typeface="Palatino Linotype" panose="02040502050505030304" pitchFamily="18" charset="0"/>
              </a:rPr>
              <a:t>Ibex / Chamois</a:t>
            </a:r>
          </a:p>
          <a:p>
            <a:pPr lvl="1"/>
            <a:r>
              <a:rPr lang="en-US" sz="2200" dirty="0" smtClean="0">
                <a:latin typeface="Palatino Linotype" panose="02040502050505030304" pitchFamily="18" charset="0"/>
              </a:rPr>
              <a:t>Hyena</a:t>
            </a:r>
          </a:p>
          <a:p>
            <a:pPr lvl="1"/>
            <a:r>
              <a:rPr lang="en-US" sz="2200" dirty="0" err="1" smtClean="0">
                <a:latin typeface="Palatino Linotype" panose="02040502050505030304" pitchFamily="18" charset="0"/>
              </a:rPr>
              <a:t>Bonnacon</a:t>
            </a:r>
            <a:r>
              <a:rPr lang="en-US" sz="2200" dirty="0" smtClean="0">
                <a:latin typeface="Palatino Linotype" panose="02040502050505030304" pitchFamily="18" charset="0"/>
              </a:rPr>
              <a:t> (Bison?)</a:t>
            </a:r>
          </a:p>
          <a:p>
            <a:pPr lvl="1"/>
            <a:r>
              <a:rPr lang="en-US" sz="2200" dirty="0" smtClean="0">
                <a:latin typeface="Palatino Linotype" panose="02040502050505030304" pitchFamily="18" charset="0"/>
              </a:rPr>
              <a:t>Monkey</a:t>
            </a:r>
          </a:p>
          <a:p>
            <a:pPr lvl="1"/>
            <a:r>
              <a:rPr lang="en-US" sz="2200" dirty="0" smtClean="0">
                <a:latin typeface="Palatino Linotype" panose="02040502050505030304" pitchFamily="18" charset="0"/>
              </a:rPr>
              <a:t>Satyr</a:t>
            </a:r>
          </a:p>
          <a:p>
            <a:pPr lvl="1"/>
            <a:r>
              <a:rPr lang="en-US" sz="2200" dirty="0" smtClean="0">
                <a:latin typeface="Palatino Linotype" panose="02040502050505030304" pitchFamily="18" charset="0"/>
              </a:rPr>
              <a:t>Stag</a:t>
            </a:r>
          </a:p>
          <a:p>
            <a:pPr lvl="1"/>
            <a:r>
              <a:rPr lang="en-US" sz="2200" dirty="0" smtClean="0">
                <a:latin typeface="Palatino Linotype" panose="02040502050505030304" pitchFamily="18" charset="0"/>
              </a:rPr>
              <a:t>Mountain Goat</a:t>
            </a:r>
          </a:p>
          <a:p>
            <a:pPr lvl="1"/>
            <a:r>
              <a:rPr lang="en-US" sz="2200" dirty="0" smtClean="0">
                <a:latin typeface="Palatino Linotype" panose="02040502050505030304" pitchFamily="18" charset="0"/>
              </a:rPr>
              <a:t>Monoceros (Unicorn-2?)</a:t>
            </a:r>
          </a:p>
          <a:p>
            <a:pPr lvl="1"/>
            <a:r>
              <a:rPr lang="en-US" sz="2200" dirty="0" smtClean="0">
                <a:latin typeface="Palatino Linotype" panose="02040502050505030304" pitchFamily="18" charset="0"/>
              </a:rPr>
              <a:t>Bear</a:t>
            </a:r>
          </a:p>
          <a:p>
            <a:pPr lvl="1"/>
            <a:r>
              <a:rPr lang="en-US" sz="2200" dirty="0" err="1" smtClean="0">
                <a:latin typeface="Palatino Linotype" panose="02040502050505030304" pitchFamily="18" charset="0"/>
              </a:rPr>
              <a:t>Leucrota</a:t>
            </a:r>
            <a:r>
              <a:rPr lang="en-US" sz="2200" dirty="0" smtClean="0">
                <a:latin typeface="Palatino Linotype" panose="02040502050505030304" pitchFamily="18" charset="0"/>
              </a:rPr>
              <a:t> (Manticore-2?)</a:t>
            </a:r>
          </a:p>
          <a:p>
            <a:pPr lvl="1"/>
            <a:r>
              <a:rPr lang="en-US" sz="2200" dirty="0" smtClean="0">
                <a:latin typeface="Palatino Linotype" panose="02040502050505030304" pitchFamily="18" charset="0"/>
              </a:rPr>
              <a:t>Crocodile</a:t>
            </a:r>
          </a:p>
          <a:p>
            <a:pPr lvl="1"/>
            <a:r>
              <a:rPr lang="en-US" sz="2200" dirty="0" err="1" smtClean="0">
                <a:latin typeface="Palatino Linotype" panose="02040502050505030304" pitchFamily="18" charset="0"/>
              </a:rPr>
              <a:t>Manticore</a:t>
            </a:r>
            <a:endParaRPr lang="en-US" sz="2200" dirty="0" smtClean="0">
              <a:latin typeface="Palatino Linotype" panose="02040502050505030304" pitchFamily="18" charset="0"/>
            </a:endParaRPr>
          </a:p>
          <a:p>
            <a:pPr lvl="1"/>
            <a:r>
              <a:rPr lang="en-US" sz="2200" dirty="0" err="1" smtClean="0">
                <a:latin typeface="Palatino Linotype" panose="02040502050505030304" pitchFamily="18" charset="0"/>
              </a:rPr>
              <a:t>Parandrus</a:t>
            </a:r>
            <a:r>
              <a:rPr lang="en-US" sz="2200" dirty="0" smtClean="0">
                <a:latin typeface="Palatino Linotype" panose="02040502050505030304" pitchFamily="18" charset="0"/>
              </a:rPr>
              <a:t> (Reindeer?)</a:t>
            </a:r>
          </a:p>
          <a:p>
            <a:pPr lvl="1"/>
            <a:r>
              <a:rPr lang="en-US" sz="2200" dirty="0" smtClean="0">
                <a:latin typeface="Palatino Linotype" panose="02040502050505030304" pitchFamily="18" charset="0"/>
              </a:rPr>
              <a:t>Fox</a:t>
            </a:r>
          </a:p>
          <a:p>
            <a:pPr lvl="1"/>
            <a:r>
              <a:rPr lang="en-US" sz="2200" dirty="0" smtClean="0">
                <a:latin typeface="Palatino Linotype" panose="02040502050505030304" pitchFamily="18" charset="0"/>
              </a:rPr>
              <a:t>Yale (Gnu?)</a:t>
            </a:r>
          </a:p>
          <a:p>
            <a:pPr lvl="1"/>
            <a:r>
              <a:rPr lang="en-US" sz="2200" dirty="0" smtClean="0">
                <a:latin typeface="Palatino Linotype" panose="02040502050505030304" pitchFamily="18" charset="0"/>
              </a:rPr>
              <a:t>Wolf</a:t>
            </a:r>
          </a:p>
          <a:p>
            <a:pPr lvl="1"/>
            <a:r>
              <a:rPr lang="en-US" sz="2200" dirty="0" smtClean="0">
                <a:latin typeface="Palatino Linotype" panose="02040502050505030304" pitchFamily="18" charset="0"/>
              </a:rPr>
              <a:t>[Moralization]</a:t>
            </a:r>
          </a:p>
          <a:p>
            <a:pPr lvl="1"/>
            <a:r>
              <a:rPr lang="en-US" sz="2200" dirty="0" smtClean="0">
                <a:latin typeface="Palatino Linotype" panose="02040502050505030304" pitchFamily="18" charset="0"/>
              </a:rPr>
              <a:t>Sheep, assorted</a:t>
            </a:r>
          </a:p>
          <a:p>
            <a:pPr lvl="1"/>
            <a:r>
              <a:rPr lang="en-US" sz="2200" dirty="0" smtClean="0">
                <a:latin typeface="Palatino Linotype" panose="02040502050505030304" pitchFamily="18" charset="0"/>
              </a:rPr>
              <a:t>He-Goat</a:t>
            </a:r>
          </a:p>
          <a:p>
            <a:pPr lvl="1"/>
            <a:r>
              <a:rPr lang="en-US" sz="2200" dirty="0" smtClean="0">
                <a:latin typeface="Palatino Linotype" panose="02040502050505030304" pitchFamily="18" charset="0"/>
              </a:rPr>
              <a:t>Wild Boar</a:t>
            </a:r>
          </a:p>
          <a:p>
            <a:pPr lvl="1"/>
            <a:r>
              <a:rPr lang="en-US" sz="2200" dirty="0" smtClean="0">
                <a:latin typeface="Palatino Linotype" panose="02040502050505030304" pitchFamily="18" charset="0"/>
              </a:rPr>
              <a:t>Ox</a:t>
            </a:r>
          </a:p>
          <a:p>
            <a:pPr lvl="1"/>
            <a:r>
              <a:rPr lang="en-US" sz="2200" dirty="0" smtClean="0">
                <a:latin typeface="Palatino Linotype" panose="02040502050505030304" pitchFamily="18" charset="0"/>
              </a:rPr>
              <a:t>Camel</a:t>
            </a:r>
          </a:p>
          <a:p>
            <a:pPr lvl="1"/>
            <a:r>
              <a:rPr lang="en-US" sz="2200" dirty="0" smtClean="0">
                <a:latin typeface="Palatino Linotype" panose="02040502050505030304" pitchFamily="18" charset="0"/>
              </a:rPr>
              <a:t>Donkey / </a:t>
            </a:r>
            <a:r>
              <a:rPr lang="en-US" sz="2200" dirty="0" err="1" smtClean="0">
                <a:latin typeface="Palatino Linotype" panose="02040502050505030304" pitchFamily="18" charset="0"/>
              </a:rPr>
              <a:t>Onager</a:t>
            </a:r>
            <a:endParaRPr lang="en-US" sz="2200" dirty="0" smtClean="0">
              <a:latin typeface="Palatino Linotype" panose="02040502050505030304" pitchFamily="18" charset="0"/>
            </a:endParaRPr>
          </a:p>
          <a:p>
            <a:pPr lvl="1"/>
            <a:r>
              <a:rPr lang="en-US" sz="2200" dirty="0" smtClean="0">
                <a:latin typeface="Palatino Linotype" panose="02040502050505030304" pitchFamily="18" charset="0"/>
              </a:rPr>
              <a:t>Horse</a:t>
            </a:r>
          </a:p>
          <a:p>
            <a:pPr lvl="1"/>
            <a:r>
              <a:rPr lang="en-US" sz="2200" dirty="0" smtClean="0">
                <a:latin typeface="Palatino Linotype" panose="02040502050505030304" pitchFamily="18" charset="0"/>
              </a:rPr>
              <a:t>Cat</a:t>
            </a:r>
          </a:p>
          <a:p>
            <a:pPr lvl="1"/>
            <a:r>
              <a:rPr lang="en-US" sz="2200" dirty="0" smtClean="0">
                <a:latin typeface="Palatino Linotype" panose="02040502050505030304" pitchFamily="18" charset="0"/>
              </a:rPr>
              <a:t>Mouse</a:t>
            </a:r>
          </a:p>
          <a:p>
            <a:pPr lvl="1"/>
            <a:r>
              <a:rPr lang="en-US" sz="2200" dirty="0" smtClean="0">
                <a:latin typeface="Palatino Linotype" panose="02040502050505030304" pitchFamily="18" charset="0"/>
              </a:rPr>
              <a:t>Weasel</a:t>
            </a:r>
          </a:p>
          <a:p>
            <a:pPr lvl="1"/>
            <a:r>
              <a:rPr lang="en-US" sz="2200" dirty="0" smtClean="0">
                <a:latin typeface="Palatino Linotype" panose="02040502050505030304" pitchFamily="18" charset="0"/>
              </a:rPr>
              <a:t>Hedgehog</a:t>
            </a:r>
          </a:p>
          <a:p>
            <a:pPr lvl="1"/>
            <a:r>
              <a:rPr lang="en-US" sz="2200" dirty="0" smtClean="0">
                <a:latin typeface="Palatino Linotype" panose="02040502050505030304" pitchFamily="18" charset="0"/>
              </a:rPr>
              <a:t>Mole</a:t>
            </a:r>
          </a:p>
          <a:p>
            <a:pPr lvl="1"/>
            <a:r>
              <a:rPr lang="en-US" sz="2200" dirty="0" smtClean="0">
                <a:latin typeface="Palatino Linotype" panose="02040502050505030304" pitchFamily="18" charset="0"/>
              </a:rPr>
              <a:t>Ant</a:t>
            </a:r>
          </a:p>
        </p:txBody>
      </p:sp>
    </p:spTree>
    <p:extLst>
      <p:ext uri="{BB962C8B-B14F-4D97-AF65-F5344CB8AC3E}">
        <p14:creationId xmlns:p14="http://schemas.microsoft.com/office/powerpoint/2010/main" val="2249733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12120</TotalTime>
  <Words>626</Words>
  <Application>Microsoft Office PowerPoint</Application>
  <PresentationFormat>On-screen Show (4:3)</PresentationFormat>
  <Paragraphs>123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 Brief History of the Bestiary</vt:lpstr>
      <vt:lpstr>-More information on / discussion of who interacted with these works, and how.  -Group work on difficult texts?  -Summaries for works with difficult language particularly helpful.  "It's too easy to not participate."   -Almost no one requested MORE time on translation (although one or two did – pronunciation?).   -Post PowerPoints online?  -Worst thing about the course: "that room."</vt:lpstr>
      <vt:lpstr>Quick Facts on the Physiologus:   -Originally written in Greek, most probably in Alexandria, Egypt between the second and fifth centuries A.D.   -"Physiologus" was understood to be name of the (unknown) author: "the Physiologer."  -"Perhaps no book, except the Bible, has ever been so widely diffused among so many people and for so many centuries as the Physiologus. It has been translated into Latin, Ethiopic, Arabic, Armenian, Syriac, Anglo-Saxon, Icelandic, Spanish, Italian, Provencal and all the principal dialects of the Germanic and Romanic languages."       --E. P. Evans, Animal Symbolism in Ecclesiastical Architecture  -Fantastical creatures make up less than 10% of the content of most bestiaries based on the Physiologus.</vt:lpstr>
      <vt:lpstr>The Medieval European Bestiary:   -Translations of the Physiologus continued to circulate during the late Middle Ages, but more popular were the very, very numerous Latin and vernacular bestiaries, most ultimately based on its collection of animals and moralities, but which often doubled or tripled the total number of entries.  -Just as the Physiologus itself had absorbed many traditions of natural history (from Aristotle, Pliny the Elder, and others), later medieval bestiaries freely incorporate animal lore from various other sources, including Isidore's Etymologies (7th century A.D.).  -The Latin bestiary that T.H. White translates as The Book of Beasts dates from the 12th century, still two centuries before Chaucer and long before the Middle English translation of the Physiologus (an Old English translation of 3 entries from the Physiologus does survive).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dc:creator>
  <cp:lastModifiedBy>TS</cp:lastModifiedBy>
  <cp:revision>157</cp:revision>
  <dcterms:created xsi:type="dcterms:W3CDTF">2006-08-16T00:00:00Z</dcterms:created>
  <dcterms:modified xsi:type="dcterms:W3CDTF">2014-10-24T16:03:41Z</dcterms:modified>
</cp:coreProperties>
</file>