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7" r:id="rId2"/>
    <p:sldId id="265" r:id="rId3"/>
    <p:sldId id="285" r:id="rId4"/>
    <p:sldId id="286" r:id="rId5"/>
    <p:sldId id="268" r:id="rId6"/>
    <p:sldId id="279" r:id="rId7"/>
    <p:sldId id="284" r:id="rId8"/>
    <p:sldId id="282" r:id="rId9"/>
    <p:sldId id="283" r:id="rId10"/>
    <p:sldId id="273" r:id="rId11"/>
    <p:sldId id="275" r:id="rId12"/>
    <p:sldId id="276" r:id="rId13"/>
    <p:sldId id="281" r:id="rId14"/>
    <p:sldId id="278" r:id="rId15"/>
    <p:sldId id="270"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199FD-E64C-4110-B05F-1AF21B56D818}" type="datetimeFigureOut">
              <a:rPr lang="en-US" smtClean="0"/>
              <a:pPr/>
              <a:t>9/15/2014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1795F-787D-4F45-BA1C-20F8E7A5D2A7}" type="slidenum">
              <a:rPr lang="en-US" smtClean="0"/>
              <a:pPr/>
              <a:t>‹#›</a:t>
            </a:fld>
            <a:endParaRPr lang="en-US"/>
          </a:p>
        </p:txBody>
      </p:sp>
    </p:spTree>
    <p:extLst>
      <p:ext uri="{BB962C8B-B14F-4D97-AF65-F5344CB8AC3E}">
        <p14:creationId xmlns:p14="http://schemas.microsoft.com/office/powerpoint/2010/main" val="162257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1795F-787D-4F45-BA1C-20F8E7A5D2A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culty.knox.edu/fmcandre/greek_cosm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63"/>
            <a:ext cx="6858000" cy="690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135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1317"/>
            <a:ext cx="8839200" cy="6324600"/>
          </a:xfrm>
        </p:spPr>
        <p:txBody>
          <a:bodyPr>
            <a:noAutofit/>
          </a:bodyPr>
          <a:lstStyle/>
          <a:p>
            <a:pPr algn="l"/>
            <a:r>
              <a:rPr lang="en-US" sz="2400" b="1" dirty="0" smtClean="0">
                <a:latin typeface="Palatino Linotype" panose="02040502050505030304" pitchFamily="18" charset="0"/>
              </a:rPr>
              <a:t>			"The Book of the World"</a:t>
            </a:r>
            <a:br>
              <a:rPr lang="en-US" sz="2400" b="1" dirty="0" smtClean="0">
                <a:latin typeface="Palatino Linotype" panose="02040502050505030304" pitchFamily="18" charset="0"/>
              </a:rPr>
            </a:br>
            <a:r>
              <a:rPr lang="en-US" sz="2400" b="1" dirty="0" smtClean="0">
                <a:latin typeface="Palatino Linotype" panose="02040502050505030304" pitchFamily="18" charset="0"/>
              </a:rPr>
              <a:t>			   William Drummond</a:t>
            </a:r>
            <a:br>
              <a:rPr lang="en-US" sz="2400" b="1" dirty="0" smtClean="0">
                <a:latin typeface="Palatino Linotype" panose="02040502050505030304" pitchFamily="18" charset="0"/>
              </a:rPr>
            </a:br>
            <a:r>
              <a:rPr lang="en-US" sz="2400" dirty="0" smtClean="0">
                <a:latin typeface="Palatino Linotype" panose="02040502050505030304" pitchFamily="18" charset="0"/>
              </a:rPr>
              <a:t/>
            </a:r>
            <a:br>
              <a:rPr lang="en-US" sz="2400" dirty="0" smtClean="0">
                <a:latin typeface="Palatino Linotype" panose="02040502050505030304" pitchFamily="18" charset="0"/>
              </a:rPr>
            </a:br>
            <a:r>
              <a:rPr lang="en-US" sz="2400" dirty="0" smtClean="0">
                <a:latin typeface="Palatino Linotype" panose="02040502050505030304" pitchFamily="18" charset="0"/>
              </a:rPr>
              <a:t>Of </a:t>
            </a:r>
            <a:r>
              <a:rPr lang="en-US" sz="2400" dirty="0">
                <a:latin typeface="Palatino Linotype" panose="02040502050505030304" pitchFamily="18" charset="0"/>
              </a:rPr>
              <a:t>this fair volume which we </a:t>
            </a:r>
            <a:r>
              <a:rPr lang="en-US" sz="2400" dirty="0" smtClean="0">
                <a:latin typeface="Palatino Linotype" panose="02040502050505030304" pitchFamily="18" charset="0"/>
              </a:rPr>
              <a:t>"World" </a:t>
            </a:r>
            <a:r>
              <a:rPr lang="en-US" sz="2400" dirty="0">
                <a:latin typeface="Palatino Linotype" panose="02040502050505030304" pitchFamily="18" charset="0"/>
              </a:rPr>
              <a:t>do name	</a:t>
            </a:r>
            <a:br>
              <a:rPr lang="en-US" sz="2400" dirty="0">
                <a:latin typeface="Palatino Linotype" panose="02040502050505030304" pitchFamily="18" charset="0"/>
              </a:rPr>
            </a:br>
            <a:r>
              <a:rPr lang="en-US" sz="2400" dirty="0">
                <a:latin typeface="Palatino Linotype" panose="02040502050505030304" pitchFamily="18" charset="0"/>
              </a:rPr>
              <a:t>If we the sheets and leaves could turn with care,	</a:t>
            </a:r>
            <a:br>
              <a:rPr lang="en-US" sz="2400" dirty="0">
                <a:latin typeface="Palatino Linotype" panose="02040502050505030304" pitchFamily="18" charset="0"/>
              </a:rPr>
            </a:br>
            <a:r>
              <a:rPr lang="en-US" sz="2400" dirty="0">
                <a:latin typeface="Palatino Linotype" panose="02040502050505030304" pitchFamily="18" charset="0"/>
              </a:rPr>
              <a:t>Of </a:t>
            </a:r>
            <a:r>
              <a:rPr lang="en-US" sz="2400" dirty="0" smtClean="0">
                <a:latin typeface="Palatino Linotype" panose="02040502050505030304" pitchFamily="18" charset="0"/>
              </a:rPr>
              <a:t>Him </a:t>
            </a:r>
            <a:r>
              <a:rPr lang="en-US" sz="2400" dirty="0">
                <a:latin typeface="Palatino Linotype" panose="02040502050505030304" pitchFamily="18" charset="0"/>
              </a:rPr>
              <a:t>who it corrects, and did it frame,	</a:t>
            </a:r>
            <a:br>
              <a:rPr lang="en-US" sz="2400" dirty="0">
                <a:latin typeface="Palatino Linotype" panose="02040502050505030304" pitchFamily="18" charset="0"/>
              </a:rPr>
            </a:br>
            <a:r>
              <a:rPr lang="en-US" sz="2400" dirty="0">
                <a:latin typeface="Palatino Linotype" panose="02040502050505030304" pitchFamily="18" charset="0"/>
              </a:rPr>
              <a:t>We clear might read the art and wisdom rare,	</a:t>
            </a:r>
            <a:br>
              <a:rPr lang="en-US" sz="2400" dirty="0">
                <a:latin typeface="Palatino Linotype" panose="02040502050505030304" pitchFamily="18" charset="0"/>
              </a:rPr>
            </a:br>
            <a:r>
              <a:rPr lang="en-US" sz="2400" dirty="0">
                <a:latin typeface="Palatino Linotype" panose="02040502050505030304" pitchFamily="18" charset="0"/>
              </a:rPr>
              <a:t>Find out </a:t>
            </a:r>
            <a:r>
              <a:rPr lang="en-US" sz="2400" dirty="0" smtClean="0">
                <a:latin typeface="Palatino Linotype" panose="02040502050505030304" pitchFamily="18" charset="0"/>
              </a:rPr>
              <a:t>His </a:t>
            </a:r>
            <a:r>
              <a:rPr lang="en-US" sz="2400" dirty="0">
                <a:latin typeface="Palatino Linotype" panose="02040502050505030304" pitchFamily="18" charset="0"/>
              </a:rPr>
              <a:t>power which wildest powers doth tame,	       </a:t>
            </a:r>
            <a:br>
              <a:rPr lang="en-US" sz="2400" dirty="0">
                <a:latin typeface="Palatino Linotype" panose="02040502050505030304" pitchFamily="18" charset="0"/>
              </a:rPr>
            </a:br>
            <a:r>
              <a:rPr lang="en-US" sz="2400" dirty="0">
                <a:latin typeface="Palatino Linotype" panose="02040502050505030304" pitchFamily="18" charset="0"/>
              </a:rPr>
              <a:t>His providence extending everywhere,	</a:t>
            </a:r>
            <a:br>
              <a:rPr lang="en-US" sz="2400" dirty="0">
                <a:latin typeface="Palatino Linotype" panose="02040502050505030304" pitchFamily="18" charset="0"/>
              </a:rPr>
            </a:br>
            <a:r>
              <a:rPr lang="en-US" sz="2400" dirty="0">
                <a:latin typeface="Palatino Linotype" panose="02040502050505030304" pitchFamily="18" charset="0"/>
              </a:rPr>
              <a:t>His justice which proud rebels doth not spare,	</a:t>
            </a:r>
            <a:br>
              <a:rPr lang="en-US" sz="2400" dirty="0">
                <a:latin typeface="Palatino Linotype" panose="02040502050505030304" pitchFamily="18" charset="0"/>
              </a:rPr>
            </a:br>
            <a:r>
              <a:rPr lang="en-US" sz="2400" dirty="0">
                <a:latin typeface="Palatino Linotype" panose="02040502050505030304" pitchFamily="18" charset="0"/>
              </a:rPr>
              <a:t>In every </a:t>
            </a:r>
            <a:r>
              <a:rPr lang="en-US" sz="2400" dirty="0" smtClean="0">
                <a:latin typeface="Palatino Linotype" panose="02040502050505030304" pitchFamily="18" charset="0"/>
              </a:rPr>
              <a:t>page and </a:t>
            </a:r>
            <a:r>
              <a:rPr lang="en-US" sz="2400" dirty="0">
                <a:latin typeface="Palatino Linotype" panose="02040502050505030304" pitchFamily="18" charset="0"/>
              </a:rPr>
              <a:t>period of the same:	</a:t>
            </a:r>
            <a:br>
              <a:rPr lang="en-US" sz="2400" dirty="0">
                <a:latin typeface="Palatino Linotype" panose="02040502050505030304" pitchFamily="18" charset="0"/>
              </a:rPr>
            </a:br>
            <a:r>
              <a:rPr lang="en-US" sz="2400" dirty="0">
                <a:latin typeface="Palatino Linotype" panose="02040502050505030304" pitchFamily="18" charset="0"/>
              </a:rPr>
              <a:t>But silly we, like foolish children, rest	</a:t>
            </a:r>
            <a:br>
              <a:rPr lang="en-US" sz="2400" dirty="0">
                <a:latin typeface="Palatino Linotype" panose="02040502050505030304" pitchFamily="18" charset="0"/>
              </a:rPr>
            </a:br>
            <a:r>
              <a:rPr lang="en-US" sz="2400" dirty="0">
                <a:latin typeface="Palatino Linotype" panose="02040502050505030304" pitchFamily="18" charset="0"/>
              </a:rPr>
              <a:t>Well pleased with </a:t>
            </a:r>
            <a:r>
              <a:rPr lang="en-US" sz="2400" dirty="0" err="1">
                <a:latin typeface="Palatino Linotype" panose="02040502050505030304" pitchFamily="18" charset="0"/>
              </a:rPr>
              <a:t>coloured</a:t>
            </a:r>
            <a:r>
              <a:rPr lang="en-US" sz="2400" dirty="0">
                <a:latin typeface="Palatino Linotype" panose="02040502050505030304" pitchFamily="18" charset="0"/>
              </a:rPr>
              <a:t> vellum, leaves of gold,	        </a:t>
            </a:r>
            <a:br>
              <a:rPr lang="en-US" sz="2400" dirty="0">
                <a:latin typeface="Palatino Linotype" panose="02040502050505030304" pitchFamily="18" charset="0"/>
              </a:rPr>
            </a:br>
            <a:r>
              <a:rPr lang="en-US" sz="2400" dirty="0">
                <a:latin typeface="Palatino Linotype" panose="02040502050505030304" pitchFamily="18" charset="0"/>
              </a:rPr>
              <a:t>Fair dangling </a:t>
            </a:r>
            <a:r>
              <a:rPr lang="en-US" sz="2400" dirty="0" err="1">
                <a:latin typeface="Palatino Linotype" panose="02040502050505030304" pitchFamily="18" charset="0"/>
              </a:rPr>
              <a:t>ribbands</a:t>
            </a:r>
            <a:r>
              <a:rPr lang="en-US" sz="2400" dirty="0">
                <a:latin typeface="Palatino Linotype" panose="02040502050505030304" pitchFamily="18" charset="0"/>
              </a:rPr>
              <a:t>, leaving what is best,	</a:t>
            </a:r>
            <a:br>
              <a:rPr lang="en-US" sz="2400" dirty="0">
                <a:latin typeface="Palatino Linotype" panose="02040502050505030304" pitchFamily="18" charset="0"/>
              </a:rPr>
            </a:br>
            <a:r>
              <a:rPr lang="en-US" sz="2400" dirty="0">
                <a:latin typeface="Palatino Linotype" panose="02040502050505030304" pitchFamily="18" charset="0"/>
              </a:rPr>
              <a:t>On the great Writer’s sense ne’er taking hold;	</a:t>
            </a:r>
            <a:br>
              <a:rPr lang="en-US" sz="2400" dirty="0">
                <a:latin typeface="Palatino Linotype" panose="02040502050505030304" pitchFamily="18" charset="0"/>
              </a:rPr>
            </a:br>
            <a:r>
              <a:rPr lang="en-US" sz="2400" dirty="0">
                <a:latin typeface="Palatino Linotype" panose="02040502050505030304" pitchFamily="18" charset="0"/>
              </a:rPr>
              <a:t>Or, if by chance we stay our minds on aught,	</a:t>
            </a:r>
            <a:br>
              <a:rPr lang="en-US" sz="2400" dirty="0">
                <a:latin typeface="Palatino Linotype" panose="02040502050505030304" pitchFamily="18" charset="0"/>
              </a:rPr>
            </a:br>
            <a:r>
              <a:rPr lang="en-US" sz="2400" dirty="0">
                <a:latin typeface="Palatino Linotype" panose="02040502050505030304" pitchFamily="18" charset="0"/>
              </a:rPr>
              <a:t>It is some picture on the margin wrought.</a:t>
            </a:r>
            <a:endParaRPr lang="en-US" altLang="en-US" sz="2400" dirty="0">
              <a:latin typeface="Palatino Linotype" panose="02040502050505030304" pitchFamily="18" charset="0"/>
              <a:cs typeface="Arial" pitchFamily="34" charset="0"/>
            </a:endParaRPr>
          </a:p>
        </p:txBody>
      </p:sp>
    </p:spTree>
    <p:extLst>
      <p:ext uri="{BB962C8B-B14F-4D97-AF65-F5344CB8AC3E}">
        <p14:creationId xmlns:p14="http://schemas.microsoft.com/office/powerpoint/2010/main" val="175358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2.wp.com/sexycodicology.net/blog/wp-content/uploads/2013/07/jousting-rabb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208811" cy="502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670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4.media.tumblr.com/d8bbfaf8b7b3f4e668091bb427edd32c/tumblr_meyqp0UGV01rqxd5k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68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04800"/>
            <a:ext cx="8458200" cy="6324600"/>
          </a:xfrm>
        </p:spPr>
        <p:txBody>
          <a:bodyPr>
            <a:noAutofit/>
          </a:bodyPr>
          <a:lstStyle/>
          <a:p>
            <a:pPr lvl="0" algn="l" fontAlgn="base">
              <a:spcAft>
                <a:spcPct val="0"/>
              </a:spcAft>
            </a:pPr>
            <a:r>
              <a:rPr lang="en-US" altLang="en-US" sz="2400" dirty="0" smtClean="0">
                <a:latin typeface="Palatino Linotype" panose="02040502050505030304" pitchFamily="18" charset="0"/>
              </a:rPr>
              <a:t>	She </a:t>
            </a:r>
            <a:r>
              <a:rPr lang="en-US" altLang="en-US" sz="2400" dirty="0">
                <a:latin typeface="Palatino Linotype" panose="02040502050505030304" pitchFamily="18" charset="0"/>
              </a:rPr>
              <a:t>is called a </a:t>
            </a:r>
            <a:r>
              <a:rPr lang="en-US" altLang="en-US" sz="2400" b="1" dirty="0">
                <a:latin typeface="Palatino Linotype" panose="02040502050505030304" pitchFamily="18" charset="0"/>
              </a:rPr>
              <a:t>WEASEL</a:t>
            </a:r>
            <a:r>
              <a:rPr lang="en-US" altLang="en-US" sz="2400" dirty="0">
                <a:latin typeface="Palatino Linotype" panose="02040502050505030304" pitchFamily="18" charset="0"/>
              </a:rPr>
              <a:t> (</a:t>
            </a:r>
            <a:r>
              <a:rPr lang="en-US" altLang="en-US" sz="2400" i="1" dirty="0" err="1">
                <a:latin typeface="Palatino Linotype" panose="02040502050505030304" pitchFamily="18" charset="0"/>
              </a:rPr>
              <a:t>mustela</a:t>
            </a:r>
            <a:r>
              <a:rPr lang="en-US" altLang="en-US" sz="2400" dirty="0">
                <a:latin typeface="Palatino Linotype" panose="02040502050505030304" pitchFamily="18" charset="0"/>
              </a:rPr>
              <a:t>) as if she were an elongated </a:t>
            </a:r>
            <a:r>
              <a:rPr lang="en-US" altLang="en-US" sz="2400" dirty="0" smtClean="0">
                <a:latin typeface="Palatino Linotype" panose="02040502050505030304" pitchFamily="18" charset="0"/>
              </a:rPr>
              <a:t>mouse (</a:t>
            </a:r>
            <a:r>
              <a:rPr lang="en-US" altLang="en-US" sz="2400" i="1" dirty="0" err="1" smtClean="0">
                <a:latin typeface="Palatino Linotype" panose="02040502050505030304" pitchFamily="18" charset="0"/>
              </a:rPr>
              <a:t>mus</a:t>
            </a:r>
            <a:r>
              <a:rPr lang="en-US" altLang="en-US" sz="2400" dirty="0" smtClean="0">
                <a:latin typeface="Palatino Linotype" panose="02040502050505030304" pitchFamily="18" charset="0"/>
              </a:rPr>
              <a:t>), </a:t>
            </a:r>
            <a:r>
              <a:rPr lang="en-US" altLang="en-US" sz="2400" dirty="0">
                <a:latin typeface="Palatino Linotype" panose="02040502050505030304" pitchFamily="18" charset="0"/>
              </a:rPr>
              <a:t>for the Greeks say "</a:t>
            </a:r>
            <a:r>
              <a:rPr lang="en-US" altLang="en-US" sz="2400" i="1" dirty="0" err="1">
                <a:latin typeface="Palatino Linotype" panose="02040502050505030304" pitchFamily="18" charset="0"/>
              </a:rPr>
              <a:t>theon</a:t>
            </a:r>
            <a:r>
              <a:rPr lang="en-US" altLang="en-US" sz="2400" dirty="0">
                <a:latin typeface="Palatino Linotype" panose="02040502050505030304" pitchFamily="18" charset="0"/>
              </a:rPr>
              <a:t>" for "long."</a:t>
            </a:r>
            <a:br>
              <a:rPr lang="en-US" altLang="en-US" sz="2400" dirty="0">
                <a:latin typeface="Palatino Linotype" panose="02040502050505030304" pitchFamily="18" charset="0"/>
              </a:rPr>
            </a:br>
            <a:r>
              <a:rPr lang="en-US" altLang="en-US" sz="2400" dirty="0" smtClean="0">
                <a:latin typeface="Palatino Linotype" panose="02040502050505030304" pitchFamily="18" charset="0"/>
              </a:rPr>
              <a:t>	When </a:t>
            </a:r>
            <a:r>
              <a:rPr lang="en-US" altLang="en-US" sz="2400" dirty="0">
                <a:latin typeface="Palatino Linotype" panose="02040502050505030304" pitchFamily="18" charset="0"/>
              </a:rPr>
              <a:t>she lives in a house, she moves from place to place with subtle cunning after she has had her babies, and always lies at night in a different lair. </a:t>
            </a:r>
            <a:r>
              <a:rPr lang="en-US" altLang="en-US" sz="2400" dirty="0" smtClean="0">
                <a:latin typeface="Palatino Linotype" panose="02040502050505030304" pitchFamily="18" charset="0"/>
              </a:rPr>
              <a:t/>
            </a:r>
            <a:br>
              <a:rPr lang="en-US" altLang="en-US" sz="2400" dirty="0" smtClean="0">
                <a:latin typeface="Palatino Linotype" panose="02040502050505030304" pitchFamily="18" charset="0"/>
              </a:rPr>
            </a:br>
            <a:r>
              <a:rPr lang="en-US" altLang="en-US" sz="2400" dirty="0">
                <a:latin typeface="Palatino Linotype" panose="02040502050505030304" pitchFamily="18" charset="0"/>
              </a:rPr>
              <a:t>	</a:t>
            </a:r>
            <a:r>
              <a:rPr lang="en-US" altLang="en-US" sz="2400" dirty="0" smtClean="0">
                <a:latin typeface="Palatino Linotype" panose="02040502050505030304" pitchFamily="18" charset="0"/>
              </a:rPr>
              <a:t>She </a:t>
            </a:r>
            <a:r>
              <a:rPr lang="en-US" altLang="en-US" sz="2400" dirty="0">
                <a:latin typeface="Palatino Linotype" panose="02040502050505030304" pitchFamily="18" charset="0"/>
              </a:rPr>
              <a:t>pursues snakes and mice. </a:t>
            </a:r>
            <a:r>
              <a:rPr lang="en-US" altLang="en-US" sz="2400" dirty="0" smtClean="0">
                <a:latin typeface="Palatino Linotype" panose="02040502050505030304" pitchFamily="18" charset="0"/>
              </a:rPr>
              <a:t/>
            </a:r>
            <a:br>
              <a:rPr lang="en-US" altLang="en-US" sz="2400" dirty="0" smtClean="0">
                <a:latin typeface="Palatino Linotype" panose="02040502050505030304" pitchFamily="18" charset="0"/>
              </a:rPr>
            </a:br>
            <a:r>
              <a:rPr lang="en-US" altLang="en-US" sz="2400" dirty="0">
                <a:latin typeface="Palatino Linotype" panose="02040502050505030304" pitchFamily="18" charset="0"/>
              </a:rPr>
              <a:t>	</a:t>
            </a:r>
            <a:r>
              <a:rPr lang="en-US" altLang="en-US" sz="2400" dirty="0" smtClean="0">
                <a:latin typeface="Palatino Linotype" panose="02040502050505030304" pitchFamily="18" charset="0"/>
              </a:rPr>
              <a:t>There </a:t>
            </a:r>
            <a:r>
              <a:rPr lang="en-US" altLang="en-US" sz="2400" dirty="0">
                <a:latin typeface="Palatino Linotype" panose="02040502050505030304" pitchFamily="18" charset="0"/>
              </a:rPr>
              <a:t>are two kinds. One kind keeps far off in the forest -- the Greeks call these </a:t>
            </a:r>
            <a:r>
              <a:rPr lang="en-US" altLang="en-US" sz="2400" i="1" dirty="0" err="1">
                <a:latin typeface="Palatino Linotype" panose="02040502050505030304" pitchFamily="18" charset="0"/>
              </a:rPr>
              <a:t>Ictides</a:t>
            </a:r>
            <a:r>
              <a:rPr lang="en-US" altLang="en-US" sz="2400" dirty="0">
                <a:latin typeface="Palatino Linotype" panose="02040502050505030304" pitchFamily="18" charset="0"/>
              </a:rPr>
              <a:t> -- and the other wanders about in houses.</a:t>
            </a:r>
            <a:br>
              <a:rPr lang="en-US" altLang="en-US" sz="2400" dirty="0">
                <a:latin typeface="Palatino Linotype" panose="02040502050505030304" pitchFamily="18" charset="0"/>
              </a:rPr>
            </a:br>
            <a:r>
              <a:rPr lang="en-US" altLang="en-US" sz="2400" dirty="0" smtClean="0">
                <a:latin typeface="Palatino Linotype" panose="02040502050505030304" pitchFamily="18" charset="0"/>
              </a:rPr>
              <a:t>	Some </a:t>
            </a:r>
            <a:r>
              <a:rPr lang="en-US" altLang="en-US" sz="2400" dirty="0">
                <a:latin typeface="Palatino Linotype" panose="02040502050505030304" pitchFamily="18" charset="0"/>
              </a:rPr>
              <a:t>say that they conceive through the ear and give birth through the mouth, while, on the other hand, others declare that they conceive by mouth and give birth by ear.</a:t>
            </a:r>
            <a:br>
              <a:rPr lang="en-US" altLang="en-US" sz="2400" dirty="0">
                <a:latin typeface="Palatino Linotype" panose="02040502050505030304" pitchFamily="18" charset="0"/>
              </a:rPr>
            </a:br>
            <a:r>
              <a:rPr lang="en-US" altLang="en-US" sz="2400" dirty="0" smtClean="0">
                <a:latin typeface="Palatino Linotype" panose="02040502050505030304" pitchFamily="18" charset="0"/>
              </a:rPr>
              <a:t>	Now </a:t>
            </a:r>
            <a:r>
              <a:rPr lang="en-US" altLang="en-US" sz="2400" dirty="0">
                <a:latin typeface="Palatino Linotype" panose="02040502050505030304" pitchFamily="18" charset="0"/>
              </a:rPr>
              <a:t>these creatures signify not a few of you fellows, who willingly accept by ear the seed of God's word, but who, shackled by the love of earthly things, put it away in the wrong place and dissimulate what you hear</a:t>
            </a:r>
            <a:r>
              <a:rPr lang="en-US" altLang="en-US" sz="2400" dirty="0" smtClean="0">
                <a:latin typeface="Palatino Linotype" panose="02040502050505030304" pitchFamily="18" charset="0"/>
              </a:rPr>
              <a:t>.</a:t>
            </a:r>
            <a:br>
              <a:rPr lang="en-US" altLang="en-US" sz="2400" dirty="0" smtClean="0">
                <a:latin typeface="Palatino Linotype" panose="02040502050505030304" pitchFamily="18" charset="0"/>
              </a:rPr>
            </a:br>
            <a:r>
              <a:rPr lang="en-US" altLang="en-US" sz="2400" dirty="0" smtClean="0">
                <a:latin typeface="Palatino Linotype" panose="02040502050505030304" pitchFamily="18" charset="0"/>
              </a:rPr>
              <a:t/>
            </a:r>
            <a:br>
              <a:rPr lang="en-US" altLang="en-US" sz="2400" dirty="0" smtClean="0">
                <a:latin typeface="Palatino Linotype" panose="02040502050505030304" pitchFamily="18" charset="0"/>
              </a:rPr>
            </a:br>
            <a:r>
              <a:rPr lang="en-US" altLang="en-US" sz="2400" dirty="0">
                <a:latin typeface="Palatino Linotype" panose="02040502050505030304" pitchFamily="18" charset="0"/>
              </a:rPr>
              <a:t>	</a:t>
            </a:r>
            <a:r>
              <a:rPr lang="en-US" altLang="en-US" sz="2400" dirty="0" smtClean="0">
                <a:latin typeface="Palatino Linotype" panose="02040502050505030304" pitchFamily="18" charset="0"/>
              </a:rPr>
              <a:t>--</a:t>
            </a:r>
            <a:r>
              <a:rPr lang="en-US" altLang="en-US" sz="2400" i="1" dirty="0" smtClean="0">
                <a:latin typeface="Palatino Linotype" panose="02040502050505030304" pitchFamily="18" charset="0"/>
              </a:rPr>
              <a:t>The Book of Beasts</a:t>
            </a:r>
            <a:r>
              <a:rPr lang="en-US" altLang="en-US" sz="2400" dirty="0" smtClean="0">
                <a:latin typeface="Palatino Linotype" panose="02040502050505030304" pitchFamily="18" charset="0"/>
              </a:rPr>
              <a:t>, translated by T. H. White</a:t>
            </a:r>
            <a:endParaRPr lang="en-US" altLang="en-US" sz="2400" dirty="0">
              <a:latin typeface="Palatino Linotype" panose="02040502050505030304" pitchFamily="18" charset="0"/>
              <a:cs typeface="Arial" pitchFamily="34" charset="0"/>
            </a:endParaRPr>
          </a:p>
        </p:txBody>
      </p:sp>
    </p:spTree>
    <p:extLst>
      <p:ext uri="{BB962C8B-B14F-4D97-AF65-F5344CB8AC3E}">
        <p14:creationId xmlns:p14="http://schemas.microsoft.com/office/powerpoint/2010/main" val="3432064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culty.knox.edu/fmcandre/greek_cosm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63"/>
            <a:ext cx="6858000" cy="690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583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3/3a/Ptolemaicsystem-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618"/>
            <a:ext cx="6710881" cy="690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35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09800" y="381000"/>
            <a:ext cx="6553200" cy="6324600"/>
          </a:xfrm>
        </p:spPr>
        <p:txBody>
          <a:bodyPr>
            <a:noAutofit/>
          </a:bodyPr>
          <a:lstStyle/>
          <a:p>
            <a:pPr algn="l"/>
            <a:r>
              <a:rPr lang="en-US" sz="2400" dirty="0" smtClean="0">
                <a:latin typeface="Palatino Linotype" panose="02040502050505030304" pitchFamily="18" charset="0"/>
              </a:rPr>
              <a:t>The brain is </a:t>
            </a:r>
            <a:r>
              <a:rPr lang="en-US" sz="2400" dirty="0">
                <a:latin typeface="Palatino Linotype" panose="02040502050505030304" pitchFamily="18" charset="0"/>
              </a:rPr>
              <a:t>wider than the sky,	</a:t>
            </a:r>
            <a:br>
              <a:rPr lang="en-US" sz="2400" dirty="0">
                <a:latin typeface="Palatino Linotype" panose="02040502050505030304" pitchFamily="18" charset="0"/>
              </a:rPr>
            </a:br>
            <a:r>
              <a:rPr lang="en-US" sz="2400" dirty="0">
                <a:latin typeface="Palatino Linotype" panose="02040502050505030304" pitchFamily="18" charset="0"/>
              </a:rPr>
              <a:t>  For, put them side by side,	</a:t>
            </a:r>
            <a:br>
              <a:rPr lang="en-US" sz="2400" dirty="0">
                <a:latin typeface="Palatino Linotype" panose="02040502050505030304" pitchFamily="18" charset="0"/>
              </a:rPr>
            </a:br>
            <a:r>
              <a:rPr lang="en-US" sz="2400" dirty="0">
                <a:latin typeface="Palatino Linotype" panose="02040502050505030304" pitchFamily="18" charset="0"/>
              </a:rPr>
              <a:t>The one the other will include	</a:t>
            </a:r>
            <a:br>
              <a:rPr lang="en-US" sz="2400" dirty="0">
                <a:latin typeface="Palatino Linotype" panose="02040502050505030304" pitchFamily="18" charset="0"/>
              </a:rPr>
            </a:br>
            <a:r>
              <a:rPr lang="en-US" sz="2400" dirty="0">
                <a:latin typeface="Palatino Linotype" panose="02040502050505030304" pitchFamily="18" charset="0"/>
              </a:rPr>
              <a:t>  With ease, and you beside.	</a:t>
            </a:r>
            <a:br>
              <a:rPr lang="en-US" sz="2400" dirty="0">
                <a:latin typeface="Palatino Linotype" panose="02040502050505030304" pitchFamily="18" charset="0"/>
              </a:rPr>
            </a:br>
            <a:r>
              <a:rPr lang="en-US" sz="2400" dirty="0">
                <a:latin typeface="Palatino Linotype" panose="02040502050505030304" pitchFamily="18" charset="0"/>
              </a:rPr>
              <a:t>  </a:t>
            </a:r>
            <a:br>
              <a:rPr lang="en-US" sz="2400" dirty="0">
                <a:latin typeface="Palatino Linotype" panose="02040502050505030304" pitchFamily="18" charset="0"/>
              </a:rPr>
            </a:br>
            <a:r>
              <a:rPr lang="en-US" sz="2400" dirty="0">
                <a:latin typeface="Palatino Linotype" panose="02040502050505030304" pitchFamily="18" charset="0"/>
              </a:rPr>
              <a:t>The brain is deeper than the sea,	        </a:t>
            </a:r>
            <a:br>
              <a:rPr lang="en-US" sz="2400" dirty="0">
                <a:latin typeface="Palatino Linotype" panose="02040502050505030304" pitchFamily="18" charset="0"/>
              </a:rPr>
            </a:br>
            <a:r>
              <a:rPr lang="en-US" sz="2400" dirty="0">
                <a:latin typeface="Palatino Linotype" panose="02040502050505030304" pitchFamily="18" charset="0"/>
              </a:rPr>
              <a:t>  For, hold them, blue to blue,	</a:t>
            </a:r>
            <a:br>
              <a:rPr lang="en-US" sz="2400" dirty="0">
                <a:latin typeface="Palatino Linotype" panose="02040502050505030304" pitchFamily="18" charset="0"/>
              </a:rPr>
            </a:br>
            <a:r>
              <a:rPr lang="en-US" sz="2400" dirty="0">
                <a:latin typeface="Palatino Linotype" panose="02040502050505030304" pitchFamily="18" charset="0"/>
              </a:rPr>
              <a:t>The one the other will absorb,	</a:t>
            </a:r>
            <a:br>
              <a:rPr lang="en-US" sz="2400" dirty="0">
                <a:latin typeface="Palatino Linotype" panose="02040502050505030304" pitchFamily="18" charset="0"/>
              </a:rPr>
            </a:br>
            <a:r>
              <a:rPr lang="en-US" sz="2400" dirty="0">
                <a:latin typeface="Palatino Linotype" panose="02040502050505030304" pitchFamily="18" charset="0"/>
              </a:rPr>
              <a:t>  As sponges, buckets do.	</a:t>
            </a:r>
            <a:br>
              <a:rPr lang="en-US" sz="2400" dirty="0">
                <a:latin typeface="Palatino Linotype" panose="02040502050505030304" pitchFamily="18" charset="0"/>
              </a:rPr>
            </a:br>
            <a:r>
              <a:rPr lang="en-US" sz="2400" dirty="0">
                <a:latin typeface="Palatino Linotype" panose="02040502050505030304" pitchFamily="18" charset="0"/>
              </a:rPr>
              <a:t>  </a:t>
            </a:r>
            <a:br>
              <a:rPr lang="en-US" sz="2400" dirty="0">
                <a:latin typeface="Palatino Linotype" panose="02040502050505030304" pitchFamily="18" charset="0"/>
              </a:rPr>
            </a:br>
            <a:r>
              <a:rPr lang="en-US" sz="2400" dirty="0">
                <a:latin typeface="Palatino Linotype" panose="02040502050505030304" pitchFamily="18" charset="0"/>
              </a:rPr>
              <a:t>The brain is just the weight of God,	</a:t>
            </a:r>
            <a:br>
              <a:rPr lang="en-US" sz="2400" dirty="0">
                <a:latin typeface="Palatino Linotype" panose="02040502050505030304" pitchFamily="18" charset="0"/>
              </a:rPr>
            </a:br>
            <a:r>
              <a:rPr lang="en-US" sz="2400" dirty="0">
                <a:latin typeface="Palatino Linotype" panose="02040502050505030304" pitchFamily="18" charset="0"/>
              </a:rPr>
              <a:t>  For, lift them, pound for pound,	        </a:t>
            </a:r>
            <a:br>
              <a:rPr lang="en-US" sz="2400" dirty="0">
                <a:latin typeface="Palatino Linotype" panose="02040502050505030304" pitchFamily="18" charset="0"/>
              </a:rPr>
            </a:br>
            <a:r>
              <a:rPr lang="en-US" sz="2400" dirty="0">
                <a:latin typeface="Palatino Linotype" panose="02040502050505030304" pitchFamily="18" charset="0"/>
              </a:rPr>
              <a:t>And they will differ, if they do,	</a:t>
            </a:r>
            <a:br>
              <a:rPr lang="en-US" sz="2400" dirty="0">
                <a:latin typeface="Palatino Linotype" panose="02040502050505030304" pitchFamily="18" charset="0"/>
              </a:rPr>
            </a:br>
            <a:r>
              <a:rPr lang="en-US" sz="2400" dirty="0">
                <a:latin typeface="Palatino Linotype" panose="02040502050505030304" pitchFamily="18" charset="0"/>
              </a:rPr>
              <a:t>  As syllable from sound</a:t>
            </a:r>
            <a:r>
              <a:rPr lang="en-US" sz="2400" dirty="0" smtClean="0">
                <a:latin typeface="Palatino Linotype" panose="02040502050505030304" pitchFamily="18" charset="0"/>
              </a:rPr>
              <a:t>.</a:t>
            </a:r>
            <a:br>
              <a:rPr lang="en-US" sz="2400" dirty="0" smtClean="0">
                <a:latin typeface="Palatino Linotype" panose="02040502050505030304" pitchFamily="18" charset="0"/>
              </a:rPr>
            </a:br>
            <a:r>
              <a:rPr lang="en-US" sz="2400" dirty="0">
                <a:latin typeface="Palatino Linotype" panose="02040502050505030304" pitchFamily="18" charset="0"/>
              </a:rPr>
              <a:t>	</a:t>
            </a:r>
            <a:r>
              <a:rPr lang="en-US" sz="2400" dirty="0" smtClean="0">
                <a:latin typeface="Palatino Linotype" panose="02040502050505030304" pitchFamily="18" charset="0"/>
              </a:rPr>
              <a:t>	</a:t>
            </a:r>
            <a:br>
              <a:rPr lang="en-US" sz="2400" dirty="0" smtClean="0">
                <a:latin typeface="Palatino Linotype" panose="02040502050505030304" pitchFamily="18" charset="0"/>
              </a:rPr>
            </a:br>
            <a:r>
              <a:rPr lang="en-US" sz="2400" dirty="0">
                <a:latin typeface="Palatino Linotype" panose="02040502050505030304" pitchFamily="18" charset="0"/>
              </a:rPr>
              <a:t>	</a:t>
            </a:r>
            <a:r>
              <a:rPr lang="en-US" sz="2400" dirty="0" smtClean="0">
                <a:latin typeface="Palatino Linotype" panose="02040502050505030304" pitchFamily="18" charset="0"/>
              </a:rPr>
              <a:t>	--Emily Dickinson</a:t>
            </a:r>
            <a:endParaRPr lang="en-US" altLang="en-US" sz="2400" dirty="0">
              <a:latin typeface="Palatino Linotype" panose="02040502050505030304" pitchFamily="18" charset="0"/>
              <a:cs typeface="Arial" pitchFamily="34" charset="0"/>
            </a:endParaRPr>
          </a:p>
        </p:txBody>
      </p:sp>
    </p:spTree>
    <p:extLst>
      <p:ext uri="{BB962C8B-B14F-4D97-AF65-F5344CB8AC3E}">
        <p14:creationId xmlns:p14="http://schemas.microsoft.com/office/powerpoint/2010/main" val="216109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6629400"/>
          </a:xfrm>
        </p:spPr>
        <p:txBody>
          <a:bodyPr>
            <a:noAutofit/>
          </a:bodyPr>
          <a:lstStyle/>
          <a:p>
            <a:pPr lvl="0" algn="l" fontAlgn="base">
              <a:spcAft>
                <a:spcPct val="0"/>
              </a:spcAft>
            </a:pPr>
            <a:r>
              <a:rPr lang="en-US" altLang="en-US" sz="1800" dirty="0">
                <a:solidFill>
                  <a:srgbClr val="000000"/>
                </a:solidFill>
                <a:latin typeface="Palatino Linotype" panose="02040502050505030304" pitchFamily="18" charset="0"/>
                <a:cs typeface="Arial" pitchFamily="34" charset="0"/>
              </a:rPr>
              <a:t>And </a:t>
            </a:r>
            <a:r>
              <a:rPr lang="en-US" altLang="en-US" sz="1800" dirty="0" err="1">
                <a:solidFill>
                  <a:srgbClr val="000000"/>
                </a:solidFill>
                <a:latin typeface="Palatino Linotype" panose="02040502050505030304" pitchFamily="18" charset="0"/>
                <a:cs typeface="Arial" pitchFamily="34" charset="0"/>
              </a:rPr>
              <a:t>whan</a:t>
            </a:r>
            <a:r>
              <a:rPr lang="en-US" altLang="en-US" sz="1800" dirty="0">
                <a:solidFill>
                  <a:srgbClr val="000000"/>
                </a:solidFill>
                <a:latin typeface="Palatino Linotype" panose="02040502050505030304" pitchFamily="18" charset="0"/>
                <a:cs typeface="Arial" pitchFamily="34" charset="0"/>
              </a:rPr>
              <a:t> that </a:t>
            </a:r>
            <a:r>
              <a:rPr lang="en-US" altLang="en-US" sz="1800" dirty="0" smtClean="0">
                <a:solidFill>
                  <a:srgbClr val="000000"/>
                </a:solidFill>
                <a:latin typeface="Palatino Linotype" panose="02040502050505030304" pitchFamily="18" charset="0"/>
                <a:cs typeface="Arial" pitchFamily="34" charset="0"/>
              </a:rPr>
              <a:t>he [</a:t>
            </a:r>
            <a:r>
              <a:rPr lang="en-US" altLang="en-US" sz="1800" i="1" dirty="0" smtClean="0">
                <a:solidFill>
                  <a:srgbClr val="000000"/>
                </a:solidFill>
                <a:latin typeface="Palatino Linotype" panose="02040502050505030304" pitchFamily="18" charset="0"/>
                <a:cs typeface="Arial" pitchFamily="34" charset="0"/>
              </a:rPr>
              <a:t>Troilus</a:t>
            </a:r>
            <a:r>
              <a:rPr lang="en-US" altLang="en-US" sz="1800" dirty="0" smtClean="0">
                <a:solidFill>
                  <a:srgbClr val="000000"/>
                </a:solidFill>
                <a:latin typeface="Palatino Linotype" panose="02040502050505030304" pitchFamily="18" charset="0"/>
                <a:cs typeface="Arial" pitchFamily="34" charset="0"/>
              </a:rPr>
              <a:t>] was </a:t>
            </a:r>
            <a:r>
              <a:rPr lang="en-US" altLang="en-US" sz="1800" dirty="0" err="1">
                <a:solidFill>
                  <a:srgbClr val="000000"/>
                </a:solidFill>
                <a:latin typeface="Palatino Linotype" panose="02040502050505030304" pitchFamily="18" charset="0"/>
                <a:cs typeface="Arial" pitchFamily="34" charset="0"/>
              </a:rPr>
              <a:t>slayn</a:t>
            </a:r>
            <a:r>
              <a:rPr lang="en-US" altLang="en-US" sz="1800" dirty="0">
                <a:solidFill>
                  <a:srgbClr val="000000"/>
                </a:solidFill>
                <a:latin typeface="Palatino Linotype" panose="02040502050505030304" pitchFamily="18" charset="0"/>
                <a:cs typeface="Arial" pitchFamily="34" charset="0"/>
              </a:rPr>
              <a:t> in this </a:t>
            </a:r>
            <a:r>
              <a:rPr lang="en-US" altLang="en-US" sz="1800" dirty="0" err="1" smtClean="0">
                <a:solidFill>
                  <a:srgbClr val="000000"/>
                </a:solidFill>
                <a:latin typeface="Palatino Linotype" panose="02040502050505030304" pitchFamily="18" charset="0"/>
                <a:cs typeface="Arial" pitchFamily="34" charset="0"/>
              </a:rPr>
              <a:t>manere</a:t>
            </a:r>
            <a:r>
              <a:rPr lang="en-US" altLang="en-US" sz="1800" dirty="0" smtClean="0">
                <a:solidFill>
                  <a:srgbClr val="000000"/>
                </a:solidFill>
                <a:latin typeface="Palatino Linotype" panose="02040502050505030304" pitchFamily="18" charset="0"/>
                <a:cs typeface="Arial" pitchFamily="34" charset="0"/>
              </a:rPr>
              <a:t> [</a:t>
            </a:r>
            <a:r>
              <a:rPr lang="en-US" altLang="en-US" sz="1800" i="1" dirty="0" smtClean="0">
                <a:solidFill>
                  <a:srgbClr val="000000"/>
                </a:solidFill>
                <a:latin typeface="Palatino Linotype" panose="02040502050505030304" pitchFamily="18" charset="0"/>
                <a:cs typeface="Arial" pitchFamily="34" charset="0"/>
              </a:rPr>
              <a:t>that is, by Achilles</a:t>
            </a:r>
            <a:r>
              <a:rPr lang="en-US" altLang="en-US" sz="1800" dirty="0" smtClean="0">
                <a:solidFill>
                  <a:srgbClr val="000000"/>
                </a:solidFill>
                <a:latin typeface="Palatino Linotype" panose="02040502050505030304" pitchFamily="18" charset="0"/>
                <a:cs typeface="Arial" pitchFamily="34" charset="0"/>
              </a:rPr>
              <a:t>],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His </a:t>
            </a:r>
            <a:r>
              <a:rPr lang="en-US" altLang="en-US" sz="1800" dirty="0" err="1">
                <a:solidFill>
                  <a:srgbClr val="000000"/>
                </a:solidFill>
                <a:latin typeface="Palatino Linotype" panose="02040502050505030304" pitchFamily="18" charset="0"/>
                <a:cs typeface="Arial" pitchFamily="34" charset="0"/>
              </a:rPr>
              <a:t>lighte</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goost</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ful</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blisfully</a:t>
            </a:r>
            <a:r>
              <a:rPr lang="en-US" altLang="en-US" sz="1800" dirty="0">
                <a:solidFill>
                  <a:srgbClr val="000000"/>
                </a:solidFill>
                <a:latin typeface="Palatino Linotype" panose="02040502050505030304" pitchFamily="18" charset="0"/>
                <a:cs typeface="Arial" pitchFamily="34" charset="0"/>
              </a:rPr>
              <a:t> is </a:t>
            </a:r>
            <a:r>
              <a:rPr lang="en-US" altLang="en-US" sz="1800" dirty="0" smtClean="0">
                <a:solidFill>
                  <a:srgbClr val="000000"/>
                </a:solidFill>
                <a:latin typeface="Palatino Linotype" panose="02040502050505030304" pitchFamily="18" charset="0"/>
                <a:cs typeface="Arial" pitchFamily="34" charset="0"/>
              </a:rPr>
              <a:t>went</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Up </a:t>
            </a:r>
            <a:r>
              <a:rPr lang="en-US" altLang="en-US" sz="1800" dirty="0">
                <a:solidFill>
                  <a:srgbClr val="000000"/>
                </a:solidFill>
                <a:latin typeface="Palatino Linotype" panose="02040502050505030304" pitchFamily="18" charset="0"/>
                <a:cs typeface="Arial" pitchFamily="34" charset="0"/>
              </a:rPr>
              <a:t>to the </a:t>
            </a:r>
            <a:r>
              <a:rPr lang="en-US" altLang="en-US" sz="1800" dirty="0" err="1">
                <a:solidFill>
                  <a:srgbClr val="000000"/>
                </a:solidFill>
                <a:latin typeface="Palatino Linotype" panose="02040502050505030304" pitchFamily="18" charset="0"/>
                <a:cs typeface="Arial" pitchFamily="34" charset="0"/>
              </a:rPr>
              <a:t>holughnesse</a:t>
            </a:r>
            <a:r>
              <a:rPr lang="en-US" altLang="en-US" sz="1800" dirty="0">
                <a:solidFill>
                  <a:srgbClr val="000000"/>
                </a:solidFill>
                <a:latin typeface="Palatino Linotype" panose="02040502050505030304" pitchFamily="18" charset="0"/>
                <a:cs typeface="Arial" pitchFamily="34" charset="0"/>
              </a:rPr>
              <a:t> of the </a:t>
            </a:r>
            <a:r>
              <a:rPr lang="en-US" altLang="en-US" sz="1800" dirty="0" err="1">
                <a:solidFill>
                  <a:srgbClr val="000000"/>
                </a:solidFill>
                <a:latin typeface="Palatino Linotype" panose="02040502050505030304" pitchFamily="18" charset="0"/>
                <a:cs typeface="Arial" pitchFamily="34" charset="0"/>
              </a:rPr>
              <a:t>eighthe</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spere</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In convers</a:t>
            </a:r>
            <a:r>
              <a:rPr lang="en-US" altLang="en-US" sz="1800" dirty="0">
                <a:solidFill>
                  <a:srgbClr val="000000"/>
                </a:solidFill>
                <a:latin typeface="Palatino Linotype" panose="02040502050505030304" pitchFamily="18" charset="0"/>
                <a:cs typeface="Arial" pitchFamily="34" charset="0"/>
              </a:rPr>
              <a:t> (</a:t>
            </a:r>
            <a:r>
              <a:rPr lang="en-US" altLang="en-US" sz="1800" i="1" dirty="0">
                <a:solidFill>
                  <a:srgbClr val="000000"/>
                </a:solidFill>
                <a:latin typeface="Palatino Linotype" panose="02040502050505030304" pitchFamily="18" charset="0"/>
                <a:cs typeface="Arial" pitchFamily="34" charset="0"/>
              </a:rPr>
              <a:t>converse/opposite </a:t>
            </a:r>
            <a:r>
              <a:rPr lang="en-US" altLang="en-US" sz="1800" i="1" dirty="0" smtClean="0">
                <a:solidFill>
                  <a:srgbClr val="000000"/>
                </a:solidFill>
                <a:latin typeface="Palatino Linotype" panose="02040502050505030304" pitchFamily="18" charset="0"/>
                <a:cs typeface="Arial" pitchFamily="34" charset="0"/>
              </a:rPr>
              <a:t>side</a:t>
            </a:r>
            <a:r>
              <a:rPr lang="en-US" altLang="en-US" sz="1800" dirty="0" smtClean="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letyng</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a:t>
            </a:r>
            <a:r>
              <a:rPr lang="en-US" altLang="en-US" sz="1800" i="1" dirty="0" smtClean="0">
                <a:solidFill>
                  <a:srgbClr val="000000"/>
                </a:solidFill>
                <a:latin typeface="Palatino Linotype" panose="02040502050505030304" pitchFamily="18" charset="0"/>
                <a:cs typeface="Arial" pitchFamily="34" charset="0"/>
              </a:rPr>
              <a:t>"letting" i.e. abandoning</a:t>
            </a:r>
            <a:r>
              <a:rPr lang="en-US" altLang="en-US" sz="1800" dirty="0" smtClean="0">
                <a:solidFill>
                  <a:srgbClr val="000000"/>
                </a:solidFill>
                <a:latin typeface="Palatino Linotype" panose="02040502050505030304" pitchFamily="18" charset="0"/>
                <a:cs typeface="Arial" pitchFamily="34" charset="0"/>
              </a:rPr>
              <a:t>) </a:t>
            </a:r>
            <a:r>
              <a:rPr lang="en-US" altLang="en-US" sz="1800" dirty="0" err="1" smtClean="0">
                <a:solidFill>
                  <a:srgbClr val="000000"/>
                </a:solidFill>
                <a:latin typeface="Palatino Linotype" panose="02040502050505030304" pitchFamily="18" charset="0"/>
                <a:cs typeface="Arial" pitchFamily="34" charset="0"/>
              </a:rPr>
              <a:t>everich</a:t>
            </a:r>
            <a:r>
              <a:rPr lang="en-US" altLang="en-US" sz="1800" dirty="0" smtClean="0">
                <a:solidFill>
                  <a:srgbClr val="000000"/>
                </a:solidFill>
                <a:latin typeface="Palatino Linotype" panose="02040502050505030304" pitchFamily="18" charset="0"/>
                <a:cs typeface="Arial" pitchFamily="34" charset="0"/>
              </a:rPr>
              <a:t> </a:t>
            </a:r>
            <a:r>
              <a:rPr lang="en-US" altLang="en-US" sz="1800" dirty="0">
                <a:solidFill>
                  <a:srgbClr val="000000"/>
                </a:solidFill>
                <a:latin typeface="Palatino Linotype" panose="02040502050505030304" pitchFamily="18" charset="0"/>
                <a:cs typeface="Arial" pitchFamily="34" charset="0"/>
              </a:rPr>
              <a:t>element;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And </a:t>
            </a:r>
            <a:r>
              <a:rPr lang="en-US" altLang="en-US" sz="1800" dirty="0" err="1">
                <a:solidFill>
                  <a:srgbClr val="000000"/>
                </a:solidFill>
                <a:latin typeface="Palatino Linotype" panose="02040502050505030304" pitchFamily="18" charset="0"/>
                <a:cs typeface="Arial" pitchFamily="34" charset="0"/>
              </a:rPr>
              <a:t>ther</a:t>
            </a:r>
            <a:r>
              <a:rPr lang="en-US" altLang="en-US" sz="1800" dirty="0">
                <a:solidFill>
                  <a:srgbClr val="000000"/>
                </a:solidFill>
                <a:latin typeface="Palatino Linotype" panose="02040502050505030304" pitchFamily="18" charset="0"/>
                <a:cs typeface="Arial" pitchFamily="34" charset="0"/>
              </a:rPr>
              <a:t> he </a:t>
            </a:r>
            <a:r>
              <a:rPr lang="en-US" altLang="en-US" sz="1800" dirty="0" err="1">
                <a:solidFill>
                  <a:srgbClr val="000000"/>
                </a:solidFill>
                <a:latin typeface="Palatino Linotype" panose="02040502050505030304" pitchFamily="18" charset="0"/>
                <a:cs typeface="Arial" pitchFamily="34" charset="0"/>
              </a:rPr>
              <a:t>saugh</a:t>
            </a:r>
            <a:r>
              <a:rPr lang="en-US" altLang="en-US" sz="1800" dirty="0">
                <a:solidFill>
                  <a:srgbClr val="000000"/>
                </a:solidFill>
                <a:latin typeface="Palatino Linotype" panose="02040502050505030304" pitchFamily="18" charset="0"/>
                <a:cs typeface="Arial" pitchFamily="34" charset="0"/>
              </a:rPr>
              <a:t> with </a:t>
            </a:r>
            <a:r>
              <a:rPr lang="en-US" altLang="en-US" sz="1800" dirty="0" err="1">
                <a:solidFill>
                  <a:srgbClr val="000000"/>
                </a:solidFill>
                <a:latin typeface="Palatino Linotype" panose="02040502050505030304" pitchFamily="18" charset="0"/>
                <a:cs typeface="Arial" pitchFamily="34" charset="0"/>
              </a:rPr>
              <a:t>ful</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avysement</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a:t>
            </a:r>
            <a:r>
              <a:rPr lang="en-US" altLang="en-US" sz="1800" i="1" dirty="0" smtClean="0">
                <a:solidFill>
                  <a:srgbClr val="000000"/>
                </a:solidFill>
                <a:latin typeface="Palatino Linotype" panose="02040502050505030304" pitchFamily="18" charset="0"/>
                <a:cs typeface="Arial" pitchFamily="34" charset="0"/>
              </a:rPr>
              <a:t>deliberation, consideration</a:t>
            </a:r>
            <a:r>
              <a:rPr lang="en-US" altLang="en-US" sz="1800" dirty="0" smtClean="0">
                <a:solidFill>
                  <a:srgbClr val="000000"/>
                </a:solidFill>
                <a:latin typeface="Palatino Linotype" panose="02040502050505030304" pitchFamily="18" charset="0"/>
                <a:cs typeface="Arial" pitchFamily="34" charset="0"/>
              </a:rPr>
              <a:t>)</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The </a:t>
            </a:r>
            <a:r>
              <a:rPr lang="en-US" altLang="en-US" sz="1800" dirty="0" err="1">
                <a:solidFill>
                  <a:srgbClr val="000000"/>
                </a:solidFill>
                <a:latin typeface="Palatino Linotype" panose="02040502050505030304" pitchFamily="18" charset="0"/>
                <a:cs typeface="Arial" pitchFamily="34" charset="0"/>
              </a:rPr>
              <a:t>erratik</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sterres</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herkenyng</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armonye</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With </a:t>
            </a:r>
            <a:r>
              <a:rPr lang="en-US" altLang="en-US" sz="1800" dirty="0" err="1">
                <a:solidFill>
                  <a:srgbClr val="000000"/>
                </a:solidFill>
                <a:latin typeface="Palatino Linotype" panose="02040502050505030304" pitchFamily="18" charset="0"/>
                <a:cs typeface="Arial" pitchFamily="34" charset="0"/>
              </a:rPr>
              <a:t>sownes</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ful</a:t>
            </a:r>
            <a:r>
              <a:rPr lang="en-US" altLang="en-US" sz="1800" dirty="0">
                <a:solidFill>
                  <a:srgbClr val="000000"/>
                </a:solidFill>
                <a:latin typeface="Palatino Linotype" panose="02040502050505030304" pitchFamily="18" charset="0"/>
                <a:cs typeface="Arial" pitchFamily="34" charset="0"/>
              </a:rPr>
              <a:t> of </a:t>
            </a:r>
            <a:r>
              <a:rPr lang="en-US" altLang="en-US" sz="1800" dirty="0" err="1">
                <a:solidFill>
                  <a:srgbClr val="000000"/>
                </a:solidFill>
                <a:latin typeface="Palatino Linotype" panose="02040502050505030304" pitchFamily="18" charset="0"/>
                <a:cs typeface="Arial" pitchFamily="34" charset="0"/>
              </a:rPr>
              <a:t>hevenyssh</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melodie</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And </a:t>
            </a:r>
            <a:r>
              <a:rPr lang="en-US" altLang="en-US" sz="1800" dirty="0">
                <a:solidFill>
                  <a:srgbClr val="000000"/>
                </a:solidFill>
                <a:latin typeface="Palatino Linotype" panose="02040502050505030304" pitchFamily="18" charset="0"/>
                <a:cs typeface="Arial" pitchFamily="34" charset="0"/>
              </a:rPr>
              <a:t>down from </a:t>
            </a:r>
            <a:r>
              <a:rPr lang="en-US" altLang="en-US" sz="1800" dirty="0" err="1">
                <a:solidFill>
                  <a:srgbClr val="000000"/>
                </a:solidFill>
                <a:latin typeface="Palatino Linotype" panose="02040502050505030304" pitchFamily="18" charset="0"/>
                <a:cs typeface="Arial" pitchFamily="34" charset="0"/>
              </a:rPr>
              <a:t>thennes</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faste</a:t>
            </a:r>
            <a:r>
              <a:rPr lang="en-US" altLang="en-US" sz="1800" dirty="0">
                <a:solidFill>
                  <a:srgbClr val="000000"/>
                </a:solidFill>
                <a:latin typeface="Palatino Linotype" panose="02040502050505030304" pitchFamily="18" charset="0"/>
                <a:cs typeface="Arial" pitchFamily="34" charset="0"/>
              </a:rPr>
              <a:t> he </a:t>
            </a:r>
            <a:r>
              <a:rPr lang="en-US" altLang="en-US" sz="1800" dirty="0" err="1">
                <a:solidFill>
                  <a:srgbClr val="000000"/>
                </a:solidFill>
                <a:latin typeface="Palatino Linotype" panose="02040502050505030304" pitchFamily="18" charset="0"/>
                <a:cs typeface="Arial" pitchFamily="34" charset="0"/>
              </a:rPr>
              <a:t>gan</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avyse</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a:t>
            </a:r>
            <a:r>
              <a:rPr lang="en-US" altLang="en-US" sz="1800" i="1" dirty="0" smtClean="0">
                <a:solidFill>
                  <a:srgbClr val="000000"/>
                </a:solidFill>
                <a:latin typeface="Palatino Linotype" panose="02040502050505030304" pitchFamily="18" charset="0"/>
                <a:cs typeface="Arial" pitchFamily="34" charset="0"/>
              </a:rPr>
              <a:t>see, consider</a:t>
            </a:r>
            <a:r>
              <a:rPr lang="en-US" altLang="en-US" sz="1800" dirty="0" smtClean="0">
                <a:solidFill>
                  <a:srgbClr val="000000"/>
                </a:solidFill>
                <a:latin typeface="Palatino Linotype" panose="02040502050505030304" pitchFamily="18" charset="0"/>
                <a:cs typeface="Arial" pitchFamily="34" charset="0"/>
              </a:rPr>
              <a:t>)</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This </a:t>
            </a:r>
            <a:r>
              <a:rPr lang="en-US" altLang="en-US" sz="1800" dirty="0" err="1">
                <a:solidFill>
                  <a:srgbClr val="000000"/>
                </a:solidFill>
                <a:latin typeface="Palatino Linotype" panose="02040502050505030304" pitchFamily="18" charset="0"/>
                <a:cs typeface="Arial" pitchFamily="34" charset="0"/>
              </a:rPr>
              <a:t>litel</a:t>
            </a:r>
            <a:r>
              <a:rPr lang="en-US" altLang="en-US" sz="1800" dirty="0">
                <a:solidFill>
                  <a:srgbClr val="000000"/>
                </a:solidFill>
                <a:latin typeface="Palatino Linotype" panose="02040502050505030304" pitchFamily="18" charset="0"/>
                <a:cs typeface="Arial" pitchFamily="34" charset="0"/>
              </a:rPr>
              <a:t> spot of </a:t>
            </a:r>
            <a:r>
              <a:rPr lang="en-US" altLang="en-US" sz="1800" dirty="0" err="1">
                <a:solidFill>
                  <a:srgbClr val="000000"/>
                </a:solidFill>
                <a:latin typeface="Palatino Linotype" panose="02040502050505030304" pitchFamily="18" charset="0"/>
                <a:cs typeface="Arial" pitchFamily="34" charset="0"/>
              </a:rPr>
              <a:t>erthe</a:t>
            </a:r>
            <a:r>
              <a:rPr lang="en-US" altLang="en-US" sz="1800" dirty="0">
                <a:solidFill>
                  <a:srgbClr val="000000"/>
                </a:solidFill>
                <a:latin typeface="Palatino Linotype" panose="02040502050505030304" pitchFamily="18" charset="0"/>
                <a:cs typeface="Arial" pitchFamily="34" charset="0"/>
              </a:rPr>
              <a:t> that with the se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Embraced </a:t>
            </a:r>
            <a:r>
              <a:rPr lang="en-US" altLang="en-US" sz="1800" dirty="0">
                <a:solidFill>
                  <a:srgbClr val="000000"/>
                </a:solidFill>
                <a:latin typeface="Palatino Linotype" panose="02040502050505030304" pitchFamily="18" charset="0"/>
                <a:cs typeface="Arial" pitchFamily="34" charset="0"/>
              </a:rPr>
              <a:t>is, and fully </a:t>
            </a:r>
            <a:r>
              <a:rPr lang="en-US" altLang="en-US" sz="1800" dirty="0" err="1">
                <a:solidFill>
                  <a:srgbClr val="000000"/>
                </a:solidFill>
                <a:latin typeface="Palatino Linotype" panose="02040502050505030304" pitchFamily="18" charset="0"/>
                <a:cs typeface="Arial" pitchFamily="34" charset="0"/>
              </a:rPr>
              <a:t>gan</a:t>
            </a:r>
            <a:r>
              <a:rPr lang="en-US" altLang="en-US" sz="1800" dirty="0">
                <a:solidFill>
                  <a:srgbClr val="000000"/>
                </a:solidFill>
                <a:latin typeface="Palatino Linotype" panose="02040502050505030304" pitchFamily="18" charset="0"/>
                <a:cs typeface="Arial" pitchFamily="34" charset="0"/>
              </a:rPr>
              <a:t> despise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This </a:t>
            </a:r>
            <a:r>
              <a:rPr lang="en-US" altLang="en-US" sz="1800" dirty="0" err="1">
                <a:solidFill>
                  <a:srgbClr val="000000"/>
                </a:solidFill>
                <a:latin typeface="Palatino Linotype" panose="02040502050505030304" pitchFamily="18" charset="0"/>
                <a:cs typeface="Arial" pitchFamily="34" charset="0"/>
              </a:rPr>
              <a:t>wrecched</a:t>
            </a:r>
            <a:r>
              <a:rPr lang="en-US" altLang="en-US" sz="1800" dirty="0">
                <a:solidFill>
                  <a:srgbClr val="000000"/>
                </a:solidFill>
                <a:latin typeface="Palatino Linotype" panose="02040502050505030304" pitchFamily="18" charset="0"/>
                <a:cs typeface="Arial" pitchFamily="34" charset="0"/>
              </a:rPr>
              <a:t> world, and held al </a:t>
            </a:r>
            <a:r>
              <a:rPr lang="en-US" altLang="en-US" sz="1800" dirty="0" err="1">
                <a:solidFill>
                  <a:srgbClr val="000000"/>
                </a:solidFill>
                <a:latin typeface="Palatino Linotype" panose="02040502050505030304" pitchFamily="18" charset="0"/>
                <a:cs typeface="Arial" pitchFamily="34" charset="0"/>
              </a:rPr>
              <a:t>vanite</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To </a:t>
            </a:r>
            <a:r>
              <a:rPr lang="en-US" altLang="en-US" sz="1800" dirty="0">
                <a:solidFill>
                  <a:srgbClr val="000000"/>
                </a:solidFill>
                <a:latin typeface="Palatino Linotype" panose="02040502050505030304" pitchFamily="18" charset="0"/>
                <a:cs typeface="Arial" pitchFamily="34" charset="0"/>
              </a:rPr>
              <a:t>respect of the </a:t>
            </a:r>
            <a:r>
              <a:rPr lang="en-US" altLang="en-US" sz="1800" dirty="0" err="1">
                <a:solidFill>
                  <a:srgbClr val="000000"/>
                </a:solidFill>
                <a:latin typeface="Palatino Linotype" panose="02040502050505030304" pitchFamily="18" charset="0"/>
                <a:cs typeface="Arial" pitchFamily="34" charset="0"/>
              </a:rPr>
              <a:t>pleyn</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felicite</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That </a:t>
            </a:r>
            <a:r>
              <a:rPr lang="en-US" altLang="en-US" sz="1800" dirty="0">
                <a:solidFill>
                  <a:srgbClr val="000000"/>
                </a:solidFill>
                <a:latin typeface="Palatino Linotype" panose="02040502050505030304" pitchFamily="18" charset="0"/>
                <a:cs typeface="Arial" pitchFamily="34" charset="0"/>
              </a:rPr>
              <a:t>is in </a:t>
            </a:r>
            <a:r>
              <a:rPr lang="en-US" altLang="en-US" sz="1800" dirty="0" err="1">
                <a:solidFill>
                  <a:srgbClr val="000000"/>
                </a:solidFill>
                <a:latin typeface="Palatino Linotype" panose="02040502050505030304" pitchFamily="18" charset="0"/>
                <a:cs typeface="Arial" pitchFamily="34" charset="0"/>
              </a:rPr>
              <a:t>hevene</a:t>
            </a:r>
            <a:r>
              <a:rPr lang="en-US" altLang="en-US" sz="1800" dirty="0">
                <a:solidFill>
                  <a:srgbClr val="000000"/>
                </a:solidFill>
                <a:latin typeface="Palatino Linotype" panose="02040502050505030304" pitchFamily="18" charset="0"/>
                <a:cs typeface="Arial" pitchFamily="34" charset="0"/>
              </a:rPr>
              <a:t> above; and at the </a:t>
            </a:r>
            <a:r>
              <a:rPr lang="en-US" altLang="en-US" sz="1800" dirty="0" err="1">
                <a:solidFill>
                  <a:srgbClr val="000000"/>
                </a:solidFill>
                <a:latin typeface="Palatino Linotype" panose="02040502050505030304" pitchFamily="18" charset="0"/>
                <a:cs typeface="Arial" pitchFamily="34" charset="0"/>
              </a:rPr>
              <a:t>laste</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err="1" smtClean="0">
                <a:solidFill>
                  <a:srgbClr val="000000"/>
                </a:solidFill>
                <a:latin typeface="Palatino Linotype" panose="02040502050505030304" pitchFamily="18" charset="0"/>
                <a:cs typeface="Arial" pitchFamily="34" charset="0"/>
              </a:rPr>
              <a:t>Ther</a:t>
            </a:r>
            <a:r>
              <a:rPr lang="en-US" altLang="en-US" sz="1800" dirty="0" smtClean="0">
                <a:solidFill>
                  <a:srgbClr val="000000"/>
                </a:solidFill>
                <a:latin typeface="Palatino Linotype" panose="02040502050505030304" pitchFamily="18" charset="0"/>
                <a:cs typeface="Arial" pitchFamily="34" charset="0"/>
              </a:rPr>
              <a:t> </a:t>
            </a:r>
            <a:r>
              <a:rPr lang="en-US" altLang="en-US" sz="1800" dirty="0">
                <a:solidFill>
                  <a:srgbClr val="000000"/>
                </a:solidFill>
                <a:latin typeface="Palatino Linotype" panose="02040502050505030304" pitchFamily="18" charset="0"/>
                <a:cs typeface="Arial" pitchFamily="34" charset="0"/>
              </a:rPr>
              <a:t>he was </a:t>
            </a:r>
            <a:r>
              <a:rPr lang="en-US" altLang="en-US" sz="1800" dirty="0" err="1">
                <a:solidFill>
                  <a:srgbClr val="000000"/>
                </a:solidFill>
                <a:latin typeface="Palatino Linotype" panose="02040502050505030304" pitchFamily="18" charset="0"/>
                <a:cs typeface="Arial" pitchFamily="34" charset="0"/>
              </a:rPr>
              <a:t>slayn</a:t>
            </a:r>
            <a:r>
              <a:rPr lang="en-US" altLang="en-US" sz="1800" dirty="0">
                <a:solidFill>
                  <a:srgbClr val="000000"/>
                </a:solidFill>
                <a:latin typeface="Palatino Linotype" panose="02040502050505030304" pitchFamily="18" charset="0"/>
                <a:cs typeface="Arial" pitchFamily="34" charset="0"/>
              </a:rPr>
              <a:t> his </a:t>
            </a:r>
            <a:r>
              <a:rPr lang="en-US" altLang="en-US" sz="1800" dirty="0" err="1">
                <a:solidFill>
                  <a:srgbClr val="000000"/>
                </a:solidFill>
                <a:latin typeface="Palatino Linotype" panose="02040502050505030304" pitchFamily="18" charset="0"/>
                <a:cs typeface="Arial" pitchFamily="34" charset="0"/>
              </a:rPr>
              <a:t>lokyng</a:t>
            </a:r>
            <a:r>
              <a:rPr lang="en-US" altLang="en-US" sz="1800" dirty="0">
                <a:solidFill>
                  <a:srgbClr val="000000"/>
                </a:solidFill>
                <a:latin typeface="Palatino Linotype" panose="02040502050505030304" pitchFamily="18" charset="0"/>
                <a:cs typeface="Arial" pitchFamily="34" charset="0"/>
              </a:rPr>
              <a:t> down he caste,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And </a:t>
            </a:r>
            <a:r>
              <a:rPr lang="en-US" altLang="en-US" sz="1800" dirty="0">
                <a:solidFill>
                  <a:srgbClr val="000000"/>
                </a:solidFill>
                <a:latin typeface="Palatino Linotype" panose="02040502050505030304" pitchFamily="18" charset="0"/>
                <a:cs typeface="Arial" pitchFamily="34" charset="0"/>
              </a:rPr>
              <a:t>in </a:t>
            </a:r>
            <a:r>
              <a:rPr lang="en-US" altLang="en-US" sz="1800" dirty="0" err="1">
                <a:solidFill>
                  <a:srgbClr val="000000"/>
                </a:solidFill>
                <a:latin typeface="Palatino Linotype" panose="02040502050505030304" pitchFamily="18" charset="0"/>
                <a:cs typeface="Arial" pitchFamily="34" charset="0"/>
              </a:rPr>
              <a:t>hymself</a:t>
            </a:r>
            <a:r>
              <a:rPr lang="en-US" altLang="en-US" sz="1800" dirty="0">
                <a:solidFill>
                  <a:srgbClr val="000000"/>
                </a:solidFill>
                <a:latin typeface="Palatino Linotype" panose="02040502050505030304" pitchFamily="18" charset="0"/>
                <a:cs typeface="Arial" pitchFamily="34" charset="0"/>
              </a:rPr>
              <a:t> he lough right at the wo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Of </a:t>
            </a:r>
            <a:r>
              <a:rPr lang="en-US" altLang="en-US" sz="1800" dirty="0">
                <a:solidFill>
                  <a:srgbClr val="000000"/>
                </a:solidFill>
                <a:latin typeface="Palatino Linotype" panose="02040502050505030304" pitchFamily="18" charset="0"/>
                <a:cs typeface="Arial" pitchFamily="34" charset="0"/>
              </a:rPr>
              <a:t>hem that </a:t>
            </a:r>
            <a:r>
              <a:rPr lang="en-US" altLang="en-US" sz="1800" dirty="0" err="1">
                <a:solidFill>
                  <a:srgbClr val="000000"/>
                </a:solidFill>
                <a:latin typeface="Palatino Linotype" panose="02040502050505030304" pitchFamily="18" charset="0"/>
                <a:cs typeface="Arial" pitchFamily="34" charset="0"/>
              </a:rPr>
              <a:t>wepten</a:t>
            </a:r>
            <a:r>
              <a:rPr lang="en-US" altLang="en-US" sz="1800" dirty="0">
                <a:solidFill>
                  <a:srgbClr val="000000"/>
                </a:solidFill>
                <a:latin typeface="Palatino Linotype" panose="02040502050505030304" pitchFamily="18" charset="0"/>
                <a:cs typeface="Arial" pitchFamily="34" charset="0"/>
              </a:rPr>
              <a:t> for his </a:t>
            </a:r>
            <a:r>
              <a:rPr lang="en-US" altLang="en-US" sz="1800" dirty="0" err="1">
                <a:solidFill>
                  <a:srgbClr val="000000"/>
                </a:solidFill>
                <a:latin typeface="Palatino Linotype" panose="02040502050505030304" pitchFamily="18" charset="0"/>
                <a:cs typeface="Arial" pitchFamily="34" charset="0"/>
              </a:rPr>
              <a:t>deth</a:t>
            </a:r>
            <a:r>
              <a:rPr lang="en-US" altLang="en-US" sz="1800" dirty="0">
                <a:solidFill>
                  <a:srgbClr val="000000"/>
                </a:solidFill>
                <a:latin typeface="Palatino Linotype" panose="02040502050505030304" pitchFamily="18" charset="0"/>
                <a:cs typeface="Arial" pitchFamily="34" charset="0"/>
              </a:rPr>
              <a:t> so </a:t>
            </a:r>
            <a:r>
              <a:rPr lang="en-US" altLang="en-US" sz="1800" dirty="0" err="1">
                <a:solidFill>
                  <a:srgbClr val="000000"/>
                </a:solidFill>
                <a:latin typeface="Palatino Linotype" panose="02040502050505030304" pitchFamily="18" charset="0"/>
                <a:cs typeface="Arial" pitchFamily="34" charset="0"/>
              </a:rPr>
              <a:t>faste</a:t>
            </a:r>
            <a:r>
              <a:rPr lang="en-US" altLang="en-US" sz="1800" dirty="0">
                <a:solidFill>
                  <a:srgbClr val="000000"/>
                </a:solidFill>
                <a:latin typeface="Palatino Linotype" panose="02040502050505030304" pitchFamily="18" charset="0"/>
                <a:cs typeface="Arial" pitchFamily="34" charset="0"/>
              </a:rPr>
              <a:t>, </a:t>
            </a:r>
            <a:br>
              <a:rPr lang="en-US" altLang="en-US" sz="1800" dirty="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And </a:t>
            </a:r>
            <a:r>
              <a:rPr lang="en-US" altLang="en-US" sz="1800" dirty="0" err="1">
                <a:solidFill>
                  <a:srgbClr val="000000"/>
                </a:solidFill>
                <a:latin typeface="Palatino Linotype" panose="02040502050505030304" pitchFamily="18" charset="0"/>
                <a:cs typeface="Arial" pitchFamily="34" charset="0"/>
              </a:rPr>
              <a:t>dampned</a:t>
            </a:r>
            <a:r>
              <a:rPr lang="en-US" altLang="en-US" sz="1800" dirty="0">
                <a:solidFill>
                  <a:srgbClr val="000000"/>
                </a:solidFill>
                <a:latin typeface="Palatino Linotype" panose="02040502050505030304" pitchFamily="18" charset="0"/>
                <a:cs typeface="Arial" pitchFamily="34" charset="0"/>
              </a:rPr>
              <a:t> al </a:t>
            </a:r>
            <a:r>
              <a:rPr lang="en-US" altLang="en-US" sz="1800" dirty="0" err="1">
                <a:solidFill>
                  <a:srgbClr val="000000"/>
                </a:solidFill>
                <a:latin typeface="Palatino Linotype" panose="02040502050505030304" pitchFamily="18" charset="0"/>
                <a:cs typeface="Arial" pitchFamily="34" charset="0"/>
              </a:rPr>
              <a:t>oure</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werk</a:t>
            </a:r>
            <a:r>
              <a:rPr lang="en-US" altLang="en-US" sz="1800" dirty="0">
                <a:solidFill>
                  <a:srgbClr val="000000"/>
                </a:solidFill>
                <a:latin typeface="Palatino Linotype" panose="02040502050505030304" pitchFamily="18" charset="0"/>
                <a:cs typeface="Arial" pitchFamily="34" charset="0"/>
              </a:rPr>
              <a:t> that </a:t>
            </a:r>
            <a:r>
              <a:rPr lang="en-US" altLang="en-US" sz="1800" dirty="0" err="1">
                <a:solidFill>
                  <a:srgbClr val="000000"/>
                </a:solidFill>
                <a:latin typeface="Palatino Linotype" panose="02040502050505030304" pitchFamily="18" charset="0"/>
                <a:cs typeface="Arial" pitchFamily="34" charset="0"/>
              </a:rPr>
              <a:t>foloweth</a:t>
            </a:r>
            <a:r>
              <a:rPr lang="en-US" altLang="en-US" sz="1800" dirty="0">
                <a:solidFill>
                  <a:srgbClr val="000000"/>
                </a:solidFill>
                <a:latin typeface="Palatino Linotype" panose="02040502050505030304" pitchFamily="18" charset="0"/>
                <a:cs typeface="Arial" pitchFamily="34" charset="0"/>
              </a:rPr>
              <a:t> so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The </a:t>
            </a:r>
            <a:r>
              <a:rPr lang="en-US" altLang="en-US" sz="1800" dirty="0" err="1">
                <a:solidFill>
                  <a:srgbClr val="000000"/>
                </a:solidFill>
                <a:latin typeface="Palatino Linotype" panose="02040502050505030304" pitchFamily="18" charset="0"/>
                <a:cs typeface="Arial" pitchFamily="34" charset="0"/>
              </a:rPr>
              <a:t>blynde</a:t>
            </a:r>
            <a:r>
              <a:rPr lang="en-US" altLang="en-US" sz="1800" dirty="0">
                <a:solidFill>
                  <a:srgbClr val="000000"/>
                </a:solidFill>
                <a:latin typeface="Palatino Linotype" panose="02040502050505030304" pitchFamily="18" charset="0"/>
                <a:cs typeface="Arial" pitchFamily="34" charset="0"/>
              </a:rPr>
              <a:t> lust, the which that may </a:t>
            </a:r>
            <a:r>
              <a:rPr lang="en-US" altLang="en-US" sz="1800" dirty="0" err="1">
                <a:solidFill>
                  <a:srgbClr val="000000"/>
                </a:solidFill>
                <a:latin typeface="Palatino Linotype" panose="02040502050505030304" pitchFamily="18" charset="0"/>
                <a:cs typeface="Arial" pitchFamily="34" charset="0"/>
              </a:rPr>
              <a:t>nat</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laste</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And </a:t>
            </a:r>
            <a:r>
              <a:rPr lang="en-US" altLang="en-US" sz="1800" dirty="0" err="1">
                <a:solidFill>
                  <a:srgbClr val="000000"/>
                </a:solidFill>
                <a:latin typeface="Palatino Linotype" panose="02040502050505030304" pitchFamily="18" charset="0"/>
                <a:cs typeface="Arial" pitchFamily="34" charset="0"/>
              </a:rPr>
              <a:t>sholden</a:t>
            </a:r>
            <a:r>
              <a:rPr lang="en-US" altLang="en-US" sz="1800" dirty="0">
                <a:solidFill>
                  <a:srgbClr val="000000"/>
                </a:solidFill>
                <a:latin typeface="Palatino Linotype" panose="02040502050505030304" pitchFamily="18" charset="0"/>
                <a:cs typeface="Arial" pitchFamily="34" charset="0"/>
              </a:rPr>
              <a:t> al </a:t>
            </a:r>
            <a:r>
              <a:rPr lang="en-US" altLang="en-US" sz="1800" dirty="0" err="1">
                <a:solidFill>
                  <a:srgbClr val="000000"/>
                </a:solidFill>
                <a:latin typeface="Palatino Linotype" panose="02040502050505030304" pitchFamily="18" charset="0"/>
                <a:cs typeface="Arial" pitchFamily="34" charset="0"/>
              </a:rPr>
              <a:t>oure</a:t>
            </a:r>
            <a:r>
              <a:rPr lang="en-US" altLang="en-US" sz="1800" dirty="0">
                <a:solidFill>
                  <a:srgbClr val="000000"/>
                </a:solidFill>
                <a:latin typeface="Palatino Linotype" panose="02040502050505030304" pitchFamily="18" charset="0"/>
                <a:cs typeface="Arial" pitchFamily="34" charset="0"/>
              </a:rPr>
              <a:t> </a:t>
            </a:r>
            <a:r>
              <a:rPr lang="en-US" altLang="en-US" sz="1800" dirty="0" err="1">
                <a:solidFill>
                  <a:srgbClr val="000000"/>
                </a:solidFill>
                <a:latin typeface="Palatino Linotype" panose="02040502050505030304" pitchFamily="18" charset="0"/>
                <a:cs typeface="Arial" pitchFamily="34" charset="0"/>
              </a:rPr>
              <a:t>herte</a:t>
            </a:r>
            <a:r>
              <a:rPr lang="en-US" altLang="en-US" sz="1800" dirty="0">
                <a:solidFill>
                  <a:srgbClr val="000000"/>
                </a:solidFill>
                <a:latin typeface="Palatino Linotype" panose="02040502050505030304" pitchFamily="18" charset="0"/>
                <a:cs typeface="Arial" pitchFamily="34" charset="0"/>
              </a:rPr>
              <a:t> on </a:t>
            </a:r>
            <a:r>
              <a:rPr lang="en-US" altLang="en-US" sz="1800" dirty="0" err="1">
                <a:solidFill>
                  <a:srgbClr val="000000"/>
                </a:solidFill>
                <a:latin typeface="Palatino Linotype" panose="02040502050505030304" pitchFamily="18" charset="0"/>
                <a:cs typeface="Arial" pitchFamily="34" charset="0"/>
              </a:rPr>
              <a:t>heven</a:t>
            </a:r>
            <a:r>
              <a:rPr lang="en-US" altLang="en-US" sz="1800" dirty="0">
                <a:solidFill>
                  <a:srgbClr val="000000"/>
                </a:solidFill>
                <a:latin typeface="Palatino Linotype" panose="02040502050505030304" pitchFamily="18" charset="0"/>
                <a:cs typeface="Arial" pitchFamily="34" charset="0"/>
              </a:rPr>
              <a:t> caste;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smtClean="0">
                <a:solidFill>
                  <a:srgbClr val="000000"/>
                </a:solidFill>
                <a:latin typeface="Palatino Linotype" panose="02040502050505030304" pitchFamily="18" charset="0"/>
                <a:cs typeface="Arial" pitchFamily="34" charset="0"/>
              </a:rPr>
              <a:t>And </a:t>
            </a:r>
            <a:r>
              <a:rPr lang="en-US" altLang="en-US" sz="1800" dirty="0">
                <a:solidFill>
                  <a:srgbClr val="000000"/>
                </a:solidFill>
                <a:latin typeface="Palatino Linotype" panose="02040502050505030304" pitchFamily="18" charset="0"/>
                <a:cs typeface="Arial" pitchFamily="34" charset="0"/>
              </a:rPr>
              <a:t>forth he </a:t>
            </a:r>
            <a:r>
              <a:rPr lang="en-US" altLang="en-US" sz="1800" dirty="0" err="1">
                <a:solidFill>
                  <a:srgbClr val="000000"/>
                </a:solidFill>
                <a:latin typeface="Palatino Linotype" panose="02040502050505030304" pitchFamily="18" charset="0"/>
                <a:cs typeface="Arial" pitchFamily="34" charset="0"/>
              </a:rPr>
              <a:t>wente</a:t>
            </a:r>
            <a:r>
              <a:rPr lang="en-US" altLang="en-US" sz="1800" dirty="0">
                <a:solidFill>
                  <a:srgbClr val="000000"/>
                </a:solidFill>
                <a:latin typeface="Palatino Linotype" panose="02040502050505030304" pitchFamily="18" charset="0"/>
                <a:cs typeface="Arial" pitchFamily="34" charset="0"/>
              </a:rPr>
              <a:t>, shortly for to </a:t>
            </a:r>
            <a:r>
              <a:rPr lang="en-US" altLang="en-US" sz="1800" dirty="0" err="1">
                <a:solidFill>
                  <a:srgbClr val="000000"/>
                </a:solidFill>
                <a:latin typeface="Palatino Linotype" panose="02040502050505030304" pitchFamily="18" charset="0"/>
                <a:cs typeface="Arial" pitchFamily="34" charset="0"/>
              </a:rPr>
              <a:t>telle</a:t>
            </a: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
            </a:r>
            <a:br>
              <a:rPr lang="en-US" altLang="en-US" sz="1800" dirty="0" smtClean="0">
                <a:solidFill>
                  <a:srgbClr val="000000"/>
                </a:solidFill>
                <a:latin typeface="Palatino Linotype" panose="02040502050505030304" pitchFamily="18" charset="0"/>
                <a:cs typeface="Arial" pitchFamily="34" charset="0"/>
              </a:rPr>
            </a:br>
            <a:r>
              <a:rPr lang="en-US" altLang="en-US" sz="1800" dirty="0" err="1" smtClean="0">
                <a:solidFill>
                  <a:srgbClr val="000000"/>
                </a:solidFill>
                <a:latin typeface="Palatino Linotype" panose="02040502050505030304" pitchFamily="18" charset="0"/>
                <a:cs typeface="Arial" pitchFamily="34" charset="0"/>
              </a:rPr>
              <a:t>Ther</a:t>
            </a:r>
            <a:r>
              <a:rPr lang="en-US" altLang="en-US" sz="1800" dirty="0" smtClean="0">
                <a:solidFill>
                  <a:srgbClr val="000000"/>
                </a:solidFill>
                <a:latin typeface="Palatino Linotype" panose="02040502050505030304" pitchFamily="18" charset="0"/>
                <a:cs typeface="Arial" pitchFamily="34" charset="0"/>
              </a:rPr>
              <a:t> </a:t>
            </a:r>
            <a:r>
              <a:rPr lang="en-US" altLang="en-US" sz="1800" dirty="0">
                <a:solidFill>
                  <a:srgbClr val="000000"/>
                </a:solidFill>
                <a:latin typeface="Palatino Linotype" panose="02040502050505030304" pitchFamily="18" charset="0"/>
                <a:cs typeface="Arial" pitchFamily="34" charset="0"/>
              </a:rPr>
              <a:t>as </a:t>
            </a:r>
            <a:r>
              <a:rPr lang="en-US" altLang="en-US" sz="1800" dirty="0" err="1">
                <a:solidFill>
                  <a:srgbClr val="000000"/>
                </a:solidFill>
                <a:latin typeface="Palatino Linotype" panose="02040502050505030304" pitchFamily="18" charset="0"/>
                <a:cs typeface="Arial" pitchFamily="34" charset="0"/>
              </a:rPr>
              <a:t>Mercurye</a:t>
            </a:r>
            <a:r>
              <a:rPr lang="en-US" altLang="en-US" sz="1800" dirty="0">
                <a:solidFill>
                  <a:srgbClr val="000000"/>
                </a:solidFill>
                <a:latin typeface="Palatino Linotype" panose="02040502050505030304" pitchFamily="18" charset="0"/>
                <a:cs typeface="Arial" pitchFamily="34" charset="0"/>
              </a:rPr>
              <a:t> sorted </a:t>
            </a:r>
            <a:r>
              <a:rPr lang="en-US" altLang="en-US" sz="1800" dirty="0" err="1">
                <a:solidFill>
                  <a:srgbClr val="000000"/>
                </a:solidFill>
                <a:latin typeface="Palatino Linotype" panose="02040502050505030304" pitchFamily="18" charset="0"/>
                <a:cs typeface="Arial" pitchFamily="34" charset="0"/>
              </a:rPr>
              <a:t>hym</a:t>
            </a:r>
            <a:r>
              <a:rPr lang="en-US" altLang="en-US" sz="1800" dirty="0">
                <a:solidFill>
                  <a:srgbClr val="000000"/>
                </a:solidFill>
                <a:latin typeface="Palatino Linotype" panose="02040502050505030304" pitchFamily="18" charset="0"/>
                <a:cs typeface="Arial" pitchFamily="34" charset="0"/>
              </a:rPr>
              <a:t> to </a:t>
            </a:r>
            <a:r>
              <a:rPr lang="en-US" altLang="en-US" sz="1800" dirty="0" err="1">
                <a:solidFill>
                  <a:srgbClr val="000000"/>
                </a:solidFill>
                <a:latin typeface="Palatino Linotype" panose="02040502050505030304" pitchFamily="18" charset="0"/>
                <a:cs typeface="Arial" pitchFamily="34" charset="0"/>
              </a:rPr>
              <a:t>dwelle</a:t>
            </a:r>
            <a:r>
              <a:rPr lang="en-US" altLang="en-US" sz="1800" dirty="0" smtClean="0">
                <a:solidFill>
                  <a:srgbClr val="000000"/>
                </a:solidFill>
                <a:latin typeface="Palatino Linotype" panose="02040502050505030304" pitchFamily="18" charset="0"/>
                <a:cs typeface="Arial" pitchFamily="34" charset="0"/>
              </a:rPr>
              <a:t>. </a:t>
            </a:r>
            <a:br>
              <a:rPr lang="en-US" altLang="en-US" sz="1800" dirty="0" smtClean="0">
                <a:solidFill>
                  <a:srgbClr val="000000"/>
                </a:solidFill>
                <a:latin typeface="Palatino Linotype" panose="02040502050505030304" pitchFamily="18" charset="0"/>
                <a:cs typeface="Arial" pitchFamily="34" charset="0"/>
              </a:rPr>
            </a:br>
            <a:r>
              <a:rPr lang="en-US" altLang="en-US" sz="1800" dirty="0">
                <a:solidFill>
                  <a:srgbClr val="000000"/>
                </a:solidFill>
                <a:latin typeface="Palatino Linotype" panose="02040502050505030304" pitchFamily="18" charset="0"/>
                <a:cs typeface="Arial" pitchFamily="34" charset="0"/>
              </a:rPr>
              <a:t>	</a:t>
            </a:r>
            <a:r>
              <a:rPr lang="en-US" altLang="en-US" sz="1800" dirty="0" smtClean="0">
                <a:solidFill>
                  <a:srgbClr val="000000"/>
                </a:solidFill>
                <a:latin typeface="Palatino Linotype" panose="02040502050505030304" pitchFamily="18" charset="0"/>
                <a:cs typeface="Arial" pitchFamily="34" charset="0"/>
              </a:rPr>
              <a:t>--Chaucer, </a:t>
            </a:r>
            <a:r>
              <a:rPr lang="en-US" altLang="en-US" sz="1800" i="1" dirty="0" smtClean="0">
                <a:solidFill>
                  <a:srgbClr val="000000"/>
                </a:solidFill>
                <a:latin typeface="Palatino Linotype" panose="02040502050505030304" pitchFamily="18" charset="0"/>
                <a:cs typeface="Arial" pitchFamily="34" charset="0"/>
              </a:rPr>
              <a:t>Troilus and Criseyde</a:t>
            </a:r>
            <a:r>
              <a:rPr lang="en-US" altLang="en-US" sz="1800" dirty="0" smtClean="0">
                <a:solidFill>
                  <a:srgbClr val="000000"/>
                </a:solidFill>
                <a:latin typeface="Palatino Linotype" panose="02040502050505030304" pitchFamily="18" charset="0"/>
                <a:cs typeface="Arial" pitchFamily="34" charset="0"/>
              </a:rPr>
              <a:t> Book V.1807-1827</a:t>
            </a:r>
            <a:r>
              <a:rPr lang="en-US" altLang="en-US" sz="1800" dirty="0">
                <a:latin typeface="Palatino Linotype" panose="02040502050505030304" pitchFamily="18" charset="0"/>
                <a:cs typeface="Arial" pitchFamily="34" charset="0"/>
              </a:rPr>
              <a:t>)</a:t>
            </a:r>
          </a:p>
        </p:txBody>
      </p:sp>
    </p:spTree>
    <p:extLst>
      <p:ext uri="{BB962C8B-B14F-4D97-AF65-F5344CB8AC3E}">
        <p14:creationId xmlns:p14="http://schemas.microsoft.com/office/powerpoint/2010/main" val="2838239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britishlibrary.typepad.co.uk/.a/6a00d8341c464853ef016762722f74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4" y="0"/>
            <a:ext cx="6050733" cy="6905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hiesaanglicanapalermo.it/WordFiles/Wheel_of_Fortu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923" y="1752157"/>
            <a:ext cx="32843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3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u50iuE7AmWI/T9AP4cRScHI/AAAAAAAAB40/NGzT24p44IY/s640/wheelofortun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88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8763000" cy="3754874"/>
          </a:xfrm>
          <a:prstGeom prst="rect">
            <a:avLst/>
          </a:prstGeom>
        </p:spPr>
        <p:txBody>
          <a:bodyPr wrap="square">
            <a:spAutoFit/>
          </a:bodyPr>
          <a:lstStyle/>
          <a:p>
            <a:r>
              <a:rPr lang="en-US" sz="3400" dirty="0">
                <a:latin typeface="Palatino Linotype" panose="02040502050505030304" pitchFamily="18" charset="0"/>
              </a:rPr>
              <a:t>For out of </a:t>
            </a:r>
            <a:r>
              <a:rPr lang="en-US" sz="3400" dirty="0" err="1">
                <a:latin typeface="Palatino Linotype" panose="02040502050505030304" pitchFamily="18" charset="0"/>
              </a:rPr>
              <a:t>olde</a:t>
            </a:r>
            <a:r>
              <a:rPr lang="en-US" sz="3400" dirty="0">
                <a:latin typeface="Palatino Linotype" panose="02040502050505030304" pitchFamily="18" charset="0"/>
              </a:rPr>
              <a:t> </a:t>
            </a:r>
            <a:r>
              <a:rPr lang="en-US" sz="3400" dirty="0" err="1">
                <a:latin typeface="Palatino Linotype" panose="02040502050505030304" pitchFamily="18" charset="0"/>
              </a:rPr>
              <a:t>feeldes</a:t>
            </a:r>
            <a:r>
              <a:rPr lang="en-US" sz="3400" dirty="0">
                <a:latin typeface="Palatino Linotype" panose="02040502050505030304" pitchFamily="18" charset="0"/>
              </a:rPr>
              <a:t>, as men </a:t>
            </a:r>
            <a:r>
              <a:rPr lang="en-US" sz="3400" dirty="0" err="1">
                <a:latin typeface="Palatino Linotype" panose="02040502050505030304" pitchFamily="18" charset="0"/>
              </a:rPr>
              <a:t>saith</a:t>
            </a:r>
            <a:r>
              <a:rPr lang="en-US" sz="3400" dirty="0" smtClean="0">
                <a:latin typeface="Palatino Linotype" panose="02040502050505030304" pitchFamily="18" charset="0"/>
              </a:rPr>
              <a:t>,</a:t>
            </a:r>
          </a:p>
          <a:p>
            <a:endParaRPr lang="en-US" sz="3400" dirty="0">
              <a:latin typeface="Palatino Linotype" panose="02040502050505030304" pitchFamily="18" charset="0"/>
            </a:endParaRPr>
          </a:p>
          <a:p>
            <a:r>
              <a:rPr lang="en-US" sz="3400" dirty="0">
                <a:latin typeface="Palatino Linotype" panose="02040502050505030304" pitchFamily="18" charset="0"/>
              </a:rPr>
              <a:t>Cometh al this </a:t>
            </a:r>
            <a:r>
              <a:rPr lang="en-US" sz="3400" dirty="0" err="1">
                <a:latin typeface="Palatino Linotype" panose="02040502050505030304" pitchFamily="18" charset="0"/>
              </a:rPr>
              <a:t>newe</a:t>
            </a:r>
            <a:r>
              <a:rPr lang="en-US" sz="3400" dirty="0">
                <a:latin typeface="Palatino Linotype" panose="02040502050505030304" pitchFamily="18" charset="0"/>
              </a:rPr>
              <a:t> corn from </a:t>
            </a:r>
            <a:r>
              <a:rPr lang="en-US" sz="3400" dirty="0" err="1">
                <a:latin typeface="Palatino Linotype" panose="02040502050505030304" pitchFamily="18" charset="0"/>
              </a:rPr>
              <a:t>yeer</a:t>
            </a:r>
            <a:r>
              <a:rPr lang="en-US" sz="3400" dirty="0">
                <a:latin typeface="Palatino Linotype" panose="02040502050505030304" pitchFamily="18" charset="0"/>
              </a:rPr>
              <a:t> to </a:t>
            </a:r>
            <a:r>
              <a:rPr lang="en-US" sz="3400" dirty="0" err="1">
                <a:latin typeface="Palatino Linotype" panose="02040502050505030304" pitchFamily="18" charset="0"/>
              </a:rPr>
              <a:t>yere</a:t>
            </a:r>
            <a:r>
              <a:rPr lang="en-US" sz="3400" dirty="0" smtClean="0">
                <a:latin typeface="Palatino Linotype" panose="02040502050505030304" pitchFamily="18" charset="0"/>
              </a:rPr>
              <a:t>;</a:t>
            </a:r>
          </a:p>
          <a:p>
            <a:r>
              <a:rPr lang="en-US" sz="3400" dirty="0" smtClean="0">
                <a:latin typeface="Palatino Linotype" panose="02040502050505030304" pitchFamily="18" charset="0"/>
              </a:rPr>
              <a:t> </a:t>
            </a:r>
          </a:p>
          <a:p>
            <a:r>
              <a:rPr lang="en-US" sz="3400" dirty="0" smtClean="0">
                <a:latin typeface="Palatino Linotype" panose="02040502050505030304" pitchFamily="18" charset="0"/>
              </a:rPr>
              <a:t>And </a:t>
            </a:r>
            <a:r>
              <a:rPr lang="en-US" sz="3400" dirty="0">
                <a:latin typeface="Palatino Linotype" panose="02040502050505030304" pitchFamily="18" charset="0"/>
              </a:rPr>
              <a:t>out of </a:t>
            </a:r>
            <a:r>
              <a:rPr lang="en-US" sz="3400" dirty="0" err="1">
                <a:latin typeface="Palatino Linotype" panose="02040502050505030304" pitchFamily="18" charset="0"/>
              </a:rPr>
              <a:t>olde</a:t>
            </a:r>
            <a:r>
              <a:rPr lang="en-US" sz="3400" dirty="0">
                <a:latin typeface="Palatino Linotype" panose="02040502050505030304" pitchFamily="18" charset="0"/>
              </a:rPr>
              <a:t> </a:t>
            </a:r>
            <a:r>
              <a:rPr lang="en-US" sz="3400" dirty="0" err="1">
                <a:latin typeface="Palatino Linotype" panose="02040502050505030304" pitchFamily="18" charset="0"/>
              </a:rPr>
              <a:t>bookes</a:t>
            </a:r>
            <a:r>
              <a:rPr lang="en-US" sz="3400" dirty="0">
                <a:latin typeface="Palatino Linotype" panose="02040502050505030304" pitchFamily="18" charset="0"/>
              </a:rPr>
              <a:t>, in good faith</a:t>
            </a:r>
            <a:r>
              <a:rPr lang="en-US" sz="3400" dirty="0" smtClean="0">
                <a:latin typeface="Palatino Linotype" panose="02040502050505030304" pitchFamily="18" charset="0"/>
              </a:rPr>
              <a:t>,</a:t>
            </a:r>
          </a:p>
          <a:p>
            <a:endParaRPr lang="en-US" sz="3400" dirty="0">
              <a:latin typeface="Palatino Linotype" panose="02040502050505030304" pitchFamily="18" charset="0"/>
            </a:endParaRPr>
          </a:p>
          <a:p>
            <a:r>
              <a:rPr lang="en-US" sz="3400" dirty="0" smtClean="0">
                <a:latin typeface="Palatino Linotype" panose="02040502050505030304" pitchFamily="18" charset="0"/>
              </a:rPr>
              <a:t>Cometh </a:t>
            </a:r>
            <a:r>
              <a:rPr lang="en-US" sz="3400" dirty="0">
                <a:latin typeface="Palatino Linotype" panose="02040502050505030304" pitchFamily="18" charset="0"/>
              </a:rPr>
              <a:t>al this </a:t>
            </a:r>
            <a:r>
              <a:rPr lang="en-US" sz="3400" dirty="0" err="1">
                <a:latin typeface="Palatino Linotype" panose="02040502050505030304" pitchFamily="18" charset="0"/>
              </a:rPr>
              <a:t>newe</a:t>
            </a:r>
            <a:r>
              <a:rPr lang="en-US" sz="3400" dirty="0">
                <a:latin typeface="Palatino Linotype" panose="02040502050505030304" pitchFamily="18" charset="0"/>
              </a:rPr>
              <a:t> science that men </a:t>
            </a:r>
            <a:r>
              <a:rPr lang="en-US" sz="3400" dirty="0" err="1">
                <a:latin typeface="Palatino Linotype" panose="02040502050505030304" pitchFamily="18" charset="0"/>
              </a:rPr>
              <a:t>lere</a:t>
            </a:r>
            <a:r>
              <a:rPr lang="en-US" sz="3400" dirty="0">
                <a:latin typeface="Palatino Linotype" panose="02040502050505030304" pitchFamily="18" charset="0"/>
              </a:rPr>
              <a:t>.</a:t>
            </a:r>
            <a:endParaRPr lang="en-US" sz="3400" dirty="0">
              <a:latin typeface="Palatino Linotype" panose="02040502050505030304" pitchFamily="18" charset="0"/>
            </a:endParaRPr>
          </a:p>
        </p:txBody>
      </p:sp>
    </p:spTree>
    <p:extLst>
      <p:ext uri="{BB962C8B-B14F-4D97-AF65-F5344CB8AC3E}">
        <p14:creationId xmlns:p14="http://schemas.microsoft.com/office/powerpoint/2010/main" val="3109118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76200"/>
            <a:ext cx="8839200" cy="6324600"/>
          </a:xfrm>
        </p:spPr>
        <p:txBody>
          <a:bodyPr>
            <a:noAutofit/>
          </a:bodyPr>
          <a:lstStyle/>
          <a:p>
            <a:pPr algn="l"/>
            <a:r>
              <a:rPr lang="en-US" altLang="en-US" sz="3000" b="1" dirty="0" smtClean="0">
                <a:latin typeface="Palatino Linotype" panose="02040502050505030304" pitchFamily="18" charset="0"/>
              </a:rPr>
              <a:t>Some Big Questions:</a:t>
            </a:r>
            <a:br>
              <a:rPr lang="en-US" altLang="en-US" sz="3000" b="1" dirty="0" smtClean="0">
                <a:latin typeface="Palatino Linotype" panose="02040502050505030304" pitchFamily="18" charset="0"/>
              </a:rPr>
            </a:br>
            <a:r>
              <a:rPr lang="en-US" altLang="en-US" sz="3000" dirty="0">
                <a:latin typeface="Palatino Linotype" panose="02040502050505030304" pitchFamily="18" charset="0"/>
              </a:rPr>
              <a:t/>
            </a:r>
            <a:br>
              <a:rPr lang="en-US" altLang="en-US" sz="3000" dirty="0">
                <a:latin typeface="Palatino Linotype" panose="02040502050505030304" pitchFamily="18" charset="0"/>
              </a:rPr>
            </a:br>
            <a:r>
              <a:rPr lang="en-US" altLang="en-US" sz="3000" dirty="0" smtClean="0">
                <a:latin typeface="Palatino Linotype" panose="02040502050505030304" pitchFamily="18" charset="0"/>
              </a:rPr>
              <a:t>1) What is "</a:t>
            </a:r>
            <a:r>
              <a:rPr lang="en-US" altLang="en-US" sz="3000" dirty="0" err="1" smtClean="0">
                <a:latin typeface="Palatino Linotype" panose="02040502050505030304" pitchFamily="18" charset="0"/>
              </a:rPr>
              <a:t>newe</a:t>
            </a:r>
            <a:r>
              <a:rPr lang="en-US" altLang="en-US" sz="3000" dirty="0" smtClean="0">
                <a:latin typeface="Palatino Linotype" panose="02040502050505030304" pitchFamily="18" charset="0"/>
              </a:rPr>
              <a:t> science," and how do we get it from "</a:t>
            </a:r>
            <a:r>
              <a:rPr lang="en-US" altLang="en-US" sz="3000" dirty="0" err="1" smtClean="0">
                <a:latin typeface="Palatino Linotype" panose="02040502050505030304" pitchFamily="18" charset="0"/>
              </a:rPr>
              <a:t>olde</a:t>
            </a:r>
            <a:r>
              <a:rPr lang="en-US" altLang="en-US" sz="3000" dirty="0" smtClean="0">
                <a:latin typeface="Palatino Linotype" panose="02040502050505030304" pitchFamily="18" charset="0"/>
              </a:rPr>
              <a:t> </a:t>
            </a:r>
            <a:r>
              <a:rPr lang="en-US" altLang="en-US" sz="3000" dirty="0" err="1" smtClean="0">
                <a:latin typeface="Palatino Linotype" panose="02040502050505030304" pitchFamily="18" charset="0"/>
              </a:rPr>
              <a:t>bokes</a:t>
            </a:r>
            <a:r>
              <a:rPr lang="en-US" altLang="en-US" sz="3000" dirty="0" smtClean="0">
                <a:latin typeface="Palatino Linotype" panose="02040502050505030304" pitchFamily="18" charset="0"/>
              </a:rPr>
              <a:t>"?</a:t>
            </a:r>
            <a:br>
              <a:rPr lang="en-US" altLang="en-US" sz="3000" dirty="0" smtClean="0">
                <a:latin typeface="Palatino Linotype" panose="02040502050505030304" pitchFamily="18" charset="0"/>
              </a:rPr>
            </a:br>
            <a:r>
              <a:rPr lang="en-US" altLang="en-US" sz="3000" dirty="0" smtClean="0">
                <a:latin typeface="Palatino Linotype" panose="02040502050505030304" pitchFamily="18" charset="0"/>
              </a:rPr>
              <a:t/>
            </a:r>
            <a:br>
              <a:rPr lang="en-US" altLang="en-US" sz="3000" dirty="0" smtClean="0">
                <a:latin typeface="Palatino Linotype" panose="02040502050505030304" pitchFamily="18" charset="0"/>
              </a:rPr>
            </a:br>
            <a:r>
              <a:rPr lang="en-US" altLang="en-US" sz="3000" dirty="0" smtClean="0">
                <a:latin typeface="Palatino Linotype" panose="02040502050505030304" pitchFamily="18" charset="0"/>
              </a:rPr>
              <a:t>2) What is love?</a:t>
            </a:r>
            <a:br>
              <a:rPr lang="en-US" altLang="en-US" sz="3000" dirty="0" smtClean="0">
                <a:latin typeface="Palatino Linotype" panose="02040502050505030304" pitchFamily="18" charset="0"/>
              </a:rPr>
            </a:br>
            <a:r>
              <a:rPr lang="en-US" altLang="en-US" sz="3000" dirty="0">
                <a:latin typeface="Palatino Linotype" panose="02040502050505030304" pitchFamily="18" charset="0"/>
              </a:rPr>
              <a:t/>
            </a:r>
            <a:br>
              <a:rPr lang="en-US" altLang="en-US" sz="3000" dirty="0">
                <a:latin typeface="Palatino Linotype" panose="02040502050505030304" pitchFamily="18" charset="0"/>
              </a:rPr>
            </a:br>
            <a:r>
              <a:rPr lang="en-US" altLang="en-US" sz="3000" dirty="0" smtClean="0">
                <a:latin typeface="Palatino Linotype" panose="02040502050505030304" pitchFamily="18" charset="0"/>
              </a:rPr>
              <a:t>3) What is the nature of Nature?</a:t>
            </a:r>
            <a:br>
              <a:rPr lang="en-US" altLang="en-US" sz="3000" dirty="0" smtClean="0">
                <a:latin typeface="Palatino Linotype" panose="02040502050505030304" pitchFamily="18" charset="0"/>
              </a:rPr>
            </a:br>
            <a:r>
              <a:rPr lang="en-US" altLang="en-US" sz="3000" dirty="0">
                <a:latin typeface="Palatino Linotype" panose="02040502050505030304" pitchFamily="18" charset="0"/>
              </a:rPr>
              <a:t/>
            </a:r>
            <a:br>
              <a:rPr lang="en-US" altLang="en-US" sz="3000" dirty="0">
                <a:latin typeface="Palatino Linotype" panose="02040502050505030304" pitchFamily="18" charset="0"/>
              </a:rPr>
            </a:br>
            <a:r>
              <a:rPr lang="en-US" altLang="en-US" sz="3000" dirty="0">
                <a:latin typeface="Palatino Linotype" panose="02040502050505030304" pitchFamily="18" charset="0"/>
              </a:rPr>
              <a:t>4</a:t>
            </a:r>
            <a:r>
              <a:rPr lang="en-US" altLang="en-US" sz="3000" dirty="0" smtClean="0">
                <a:latin typeface="Palatino Linotype" panose="02040502050505030304" pitchFamily="18" charset="0"/>
              </a:rPr>
              <a:t>) More precisely, what is the place of humanity in the cosmos?</a:t>
            </a:r>
            <a:br>
              <a:rPr lang="en-US" altLang="en-US" sz="3000" dirty="0" smtClean="0">
                <a:latin typeface="Palatino Linotype" panose="02040502050505030304" pitchFamily="18" charset="0"/>
              </a:rPr>
            </a:br>
            <a:r>
              <a:rPr lang="en-US" altLang="en-US" sz="3000" dirty="0">
                <a:latin typeface="Palatino Linotype" panose="02040502050505030304" pitchFamily="18" charset="0"/>
              </a:rPr>
              <a:t/>
            </a:r>
            <a:br>
              <a:rPr lang="en-US" altLang="en-US" sz="3000" dirty="0">
                <a:latin typeface="Palatino Linotype" panose="02040502050505030304" pitchFamily="18" charset="0"/>
              </a:rPr>
            </a:br>
            <a:r>
              <a:rPr lang="en-US" altLang="en-US" sz="3000" dirty="0">
                <a:latin typeface="Palatino Linotype" panose="02040502050505030304" pitchFamily="18" charset="0"/>
              </a:rPr>
              <a:t>5</a:t>
            </a:r>
            <a:r>
              <a:rPr lang="en-US" altLang="en-US" sz="3000" dirty="0" smtClean="0">
                <a:latin typeface="Palatino Linotype" panose="02040502050505030304" pitchFamily="18" charset="0"/>
              </a:rPr>
              <a:t>) More precisely still, what is the relationship of the human mind and the universe as a whole? </a:t>
            </a:r>
            <a:endParaRPr lang="en-US" altLang="en-US" sz="3000" dirty="0">
              <a:latin typeface="Palatino Linotype" panose="02040502050505030304" pitchFamily="18" charset="0"/>
              <a:cs typeface="Arial" pitchFamily="34" charset="0"/>
            </a:endParaRPr>
          </a:p>
        </p:txBody>
      </p:sp>
    </p:spTree>
    <p:extLst>
      <p:ext uri="{BB962C8B-B14F-4D97-AF65-F5344CB8AC3E}">
        <p14:creationId xmlns:p14="http://schemas.microsoft.com/office/powerpoint/2010/main" val="1181853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76200"/>
            <a:ext cx="8839200" cy="6324600"/>
          </a:xfrm>
        </p:spPr>
        <p:txBody>
          <a:bodyPr>
            <a:noAutofit/>
          </a:bodyPr>
          <a:lstStyle/>
          <a:p>
            <a:pPr algn="l"/>
            <a:r>
              <a:rPr lang="en-US" altLang="en-US" sz="3000" b="1" dirty="0" smtClean="0">
                <a:latin typeface="Palatino Linotype" panose="02040502050505030304" pitchFamily="18" charset="0"/>
              </a:rPr>
              <a:t>Maybe the Biggest Question...</a:t>
            </a:r>
            <a:br>
              <a:rPr lang="en-US" altLang="en-US" sz="3000" b="1" dirty="0" smtClean="0">
                <a:latin typeface="Palatino Linotype" panose="02040502050505030304" pitchFamily="18" charset="0"/>
              </a:rPr>
            </a:br>
            <a:r>
              <a:rPr lang="en-US" altLang="en-US" sz="3000" dirty="0">
                <a:latin typeface="Palatino Linotype" panose="02040502050505030304" pitchFamily="18" charset="0"/>
              </a:rPr>
              <a:t/>
            </a:r>
            <a:br>
              <a:rPr lang="en-US" altLang="en-US" sz="3000" dirty="0">
                <a:latin typeface="Palatino Linotype" panose="02040502050505030304" pitchFamily="18" charset="0"/>
              </a:rPr>
            </a:br>
            <a:r>
              <a:rPr lang="en-US" altLang="en-US" sz="3000" dirty="0" smtClean="0">
                <a:latin typeface="Palatino Linotype" panose="02040502050505030304" pitchFamily="18" charset="0"/>
              </a:rPr>
              <a:t>6) What does all of that have to do with the avian dating show that takes up almost half of the poem?</a:t>
            </a:r>
            <a:endParaRPr lang="en-US" altLang="en-US" sz="3000" dirty="0">
              <a:latin typeface="Palatino Linotype" panose="02040502050505030304" pitchFamily="18" charset="0"/>
              <a:cs typeface="Arial" pitchFamily="34" charset="0"/>
            </a:endParaRPr>
          </a:p>
        </p:txBody>
      </p:sp>
    </p:spTree>
    <p:extLst>
      <p:ext uri="{BB962C8B-B14F-4D97-AF65-F5344CB8AC3E}">
        <p14:creationId xmlns:p14="http://schemas.microsoft.com/office/powerpoint/2010/main" val="1437085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nSpc>
                <a:spcPct val="150000"/>
              </a:lnSpc>
              <a:spcBef>
                <a:spcPts val="0"/>
              </a:spcBef>
              <a:buNone/>
            </a:pPr>
            <a:r>
              <a:rPr lang="en-US" dirty="0">
                <a:latin typeface="Palatino Linotype" panose="02040502050505030304" pitchFamily="18" charset="0"/>
              </a:rPr>
              <a:t>"All dreams may be classified under five main types: there is the enigmatic dream, in Greek </a:t>
            </a:r>
            <a:r>
              <a:rPr lang="en-US" i="1" dirty="0" err="1">
                <a:latin typeface="Palatino Linotype" panose="02040502050505030304" pitchFamily="18" charset="0"/>
              </a:rPr>
              <a:t>oneiros</a:t>
            </a:r>
            <a:r>
              <a:rPr lang="en-US" i="1" dirty="0">
                <a:latin typeface="Palatino Linotype" panose="02040502050505030304" pitchFamily="18" charset="0"/>
              </a:rPr>
              <a:t>, </a:t>
            </a:r>
            <a:r>
              <a:rPr lang="en-US" dirty="0">
                <a:latin typeface="Palatino Linotype" panose="02040502050505030304" pitchFamily="18" charset="0"/>
              </a:rPr>
              <a:t>in Latin </a:t>
            </a:r>
            <a:r>
              <a:rPr lang="en-US" b="1" i="1" u="sng" dirty="0" err="1">
                <a:latin typeface="Palatino Linotype" panose="02040502050505030304" pitchFamily="18" charset="0"/>
              </a:rPr>
              <a:t>somnium</a:t>
            </a:r>
            <a:r>
              <a:rPr lang="en-US" i="1" dirty="0">
                <a:latin typeface="Palatino Linotype" panose="02040502050505030304" pitchFamily="18" charset="0"/>
              </a:rPr>
              <a:t>; </a:t>
            </a:r>
            <a:r>
              <a:rPr lang="en-US" dirty="0">
                <a:latin typeface="Palatino Linotype" panose="02040502050505030304" pitchFamily="18" charset="0"/>
              </a:rPr>
              <a:t>second, there is the prophetic vision, in Greek </a:t>
            </a:r>
            <a:r>
              <a:rPr lang="en-US" i="1" dirty="0" err="1">
                <a:latin typeface="Palatino Linotype" panose="02040502050505030304" pitchFamily="18" charset="0"/>
              </a:rPr>
              <a:t>horama</a:t>
            </a:r>
            <a:r>
              <a:rPr lang="en-US" i="1" dirty="0">
                <a:latin typeface="Palatino Linotype" panose="02040502050505030304" pitchFamily="18" charset="0"/>
              </a:rPr>
              <a:t>, </a:t>
            </a:r>
            <a:r>
              <a:rPr lang="en-US" dirty="0">
                <a:latin typeface="Palatino Linotype" panose="02040502050505030304" pitchFamily="18" charset="0"/>
              </a:rPr>
              <a:t>in Latin </a:t>
            </a:r>
            <a:r>
              <a:rPr lang="en-US" b="1" i="1" u="sng" dirty="0" err="1">
                <a:latin typeface="Palatino Linotype" panose="02040502050505030304" pitchFamily="18" charset="0"/>
              </a:rPr>
              <a:t>visio</a:t>
            </a:r>
            <a:r>
              <a:rPr lang="en-US" i="1" dirty="0">
                <a:latin typeface="Palatino Linotype" panose="02040502050505030304" pitchFamily="18" charset="0"/>
              </a:rPr>
              <a:t>; </a:t>
            </a:r>
            <a:r>
              <a:rPr lang="en-US" dirty="0">
                <a:latin typeface="Palatino Linotype" panose="02040502050505030304" pitchFamily="18" charset="0"/>
              </a:rPr>
              <a:t>third, there is the oracular dream, in Greek </a:t>
            </a:r>
            <a:r>
              <a:rPr lang="en-US" i="1" dirty="0" err="1">
                <a:latin typeface="Palatino Linotype" panose="02040502050505030304" pitchFamily="18" charset="0"/>
              </a:rPr>
              <a:t>chrematismos</a:t>
            </a:r>
            <a:r>
              <a:rPr lang="en-US" i="1" dirty="0">
                <a:latin typeface="Palatino Linotype" panose="02040502050505030304" pitchFamily="18" charset="0"/>
              </a:rPr>
              <a:t>, </a:t>
            </a:r>
            <a:r>
              <a:rPr lang="en-US" dirty="0">
                <a:latin typeface="Palatino Linotype" panose="02040502050505030304" pitchFamily="18" charset="0"/>
              </a:rPr>
              <a:t>in Latin </a:t>
            </a:r>
            <a:r>
              <a:rPr lang="en-US" b="1" i="1" u="sng" dirty="0" err="1">
                <a:latin typeface="Palatino Linotype" panose="02040502050505030304" pitchFamily="18" charset="0"/>
              </a:rPr>
              <a:t>oraculum</a:t>
            </a:r>
            <a:r>
              <a:rPr lang="en-US" i="1" dirty="0">
                <a:latin typeface="Palatino Linotype" panose="02040502050505030304" pitchFamily="18" charset="0"/>
              </a:rPr>
              <a:t>; </a:t>
            </a:r>
            <a:r>
              <a:rPr lang="en-US" dirty="0">
                <a:latin typeface="Palatino Linotype" panose="02040502050505030304" pitchFamily="18" charset="0"/>
              </a:rPr>
              <a:t>fourth, there is the nightmare, in Greek </a:t>
            </a:r>
            <a:r>
              <a:rPr lang="en-US" i="1" dirty="0" err="1">
                <a:latin typeface="Palatino Linotype" panose="02040502050505030304" pitchFamily="18" charset="0"/>
              </a:rPr>
              <a:t>enypnion</a:t>
            </a:r>
            <a:r>
              <a:rPr lang="en-US" i="1" dirty="0">
                <a:latin typeface="Palatino Linotype" panose="02040502050505030304" pitchFamily="18" charset="0"/>
              </a:rPr>
              <a:t>, </a:t>
            </a:r>
            <a:r>
              <a:rPr lang="en-US" dirty="0">
                <a:latin typeface="Palatino Linotype" panose="02040502050505030304" pitchFamily="18" charset="0"/>
              </a:rPr>
              <a:t>in Latin </a:t>
            </a:r>
            <a:r>
              <a:rPr lang="en-US" b="1" i="1" u="sng" dirty="0" err="1">
                <a:latin typeface="Palatino Linotype" panose="02040502050505030304" pitchFamily="18" charset="0"/>
              </a:rPr>
              <a:t>insomnium</a:t>
            </a:r>
            <a:r>
              <a:rPr lang="en-US" i="1" dirty="0">
                <a:latin typeface="Palatino Linotype" panose="02040502050505030304" pitchFamily="18" charset="0"/>
              </a:rPr>
              <a:t>; </a:t>
            </a:r>
            <a:r>
              <a:rPr lang="en-US" dirty="0">
                <a:latin typeface="Palatino Linotype" panose="02040502050505030304" pitchFamily="18" charset="0"/>
              </a:rPr>
              <a:t>and last, the apparition, in Greek </a:t>
            </a:r>
            <a:r>
              <a:rPr lang="en-US" i="1" dirty="0" err="1">
                <a:latin typeface="Palatino Linotype" panose="02040502050505030304" pitchFamily="18" charset="0"/>
              </a:rPr>
              <a:t>phantasma</a:t>
            </a:r>
            <a:r>
              <a:rPr lang="en-US" i="1" dirty="0">
                <a:latin typeface="Palatino Linotype" panose="02040502050505030304" pitchFamily="18" charset="0"/>
              </a:rPr>
              <a:t>, </a:t>
            </a:r>
            <a:r>
              <a:rPr lang="en-US" dirty="0">
                <a:latin typeface="Palatino Linotype" panose="02040502050505030304" pitchFamily="18" charset="0"/>
              </a:rPr>
              <a:t>which Cicero, when he has occasion to use the word, calls </a:t>
            </a:r>
            <a:r>
              <a:rPr lang="en-US" b="1" i="1" u="sng" dirty="0" err="1">
                <a:latin typeface="Palatino Linotype" panose="02040502050505030304" pitchFamily="18" charset="0"/>
              </a:rPr>
              <a:t>visum</a:t>
            </a:r>
            <a:r>
              <a:rPr lang="en-US" dirty="0">
                <a:latin typeface="Palatino Linotype" panose="02040502050505030304" pitchFamily="18" charset="0"/>
              </a:rPr>
              <a:t>."</a:t>
            </a:r>
            <a:br>
              <a:rPr lang="en-US" dirty="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dirty="0">
                <a:latin typeface="Palatino Linotype" panose="02040502050505030304" pitchFamily="18" charset="0"/>
              </a:rPr>
              <a:t>        --</a:t>
            </a:r>
            <a:r>
              <a:rPr lang="en-US" dirty="0" err="1">
                <a:latin typeface="Palatino Linotype" panose="02040502050505030304" pitchFamily="18" charset="0"/>
              </a:rPr>
              <a:t>Macrobius</a:t>
            </a:r>
            <a:r>
              <a:rPr lang="en-US" dirty="0">
                <a:latin typeface="Palatino Linotype" panose="02040502050505030304" pitchFamily="18" charset="0"/>
              </a:rPr>
              <a:t>, </a:t>
            </a:r>
            <a:r>
              <a:rPr lang="en-US" i="1" dirty="0">
                <a:latin typeface="Palatino Linotype" panose="02040502050505030304" pitchFamily="18" charset="0"/>
              </a:rPr>
              <a:t>Commentary on the Dream of Scipio</a:t>
            </a:r>
            <a:endParaRPr lang="en-US" dirty="0" smtClean="0">
              <a:latin typeface="Palatino Linotype" pitchFamily="18" charset="0"/>
            </a:endParaRPr>
          </a:p>
        </p:txBody>
      </p:sp>
    </p:spTree>
    <p:extLst>
      <p:ext uri="{BB962C8B-B14F-4D97-AF65-F5344CB8AC3E}">
        <p14:creationId xmlns:p14="http://schemas.microsoft.com/office/powerpoint/2010/main" val="204169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5/56/John_Henry_Fuseli_-_The_Nightmare.JPG/1024px-John_Henry_Fuseli_-_The_Nightm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458200" cy="692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75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5741</TotalTime>
  <Words>189</Words>
  <Application>Microsoft Office PowerPoint</Application>
  <PresentationFormat>On-screen Show (4:3)</PresentationFormat>
  <Paragraphs>30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And whan that he [Troilus] was slayn in this manere [that is, by Achilles],  His lighte goost ful blisfully is went Up to the holughnesse of the eighthe spere,  In convers (converse/opposite side) letyng ("letting" i.e. abandoning) everich element;  And ther he saugh with ful avysement (deliberation, consideration) The erratik sterres, herkenyng armonye  With sownes ful of hevenyssh melodie.   And down from thennes faste he gan avyse (see, consider) This litel spot of erthe that with the se  Embraced is, and fully gan despise  This wrecched world, and held al vanite  To respect of the pleyn felicite  That is in hevene above; and at the laste,  Ther he was slayn his lokyng down he caste,   And in hymself he lough right at the wo  Of hem that wepten for his deth so faste,  And dampned al oure werk that foloweth so  The blynde lust, the which that may nat laste,  And sholden al oure herte on heven caste;  And forth he wente, shortly for to telle,  Ther as Mercurye sorted hym to dwelle.   --Chaucer, Troilus and Criseyde Book V.1807-1827)</vt:lpstr>
      <vt:lpstr>PowerPoint Presentation</vt:lpstr>
      <vt:lpstr>PowerPoint Presentation</vt:lpstr>
      <vt:lpstr>PowerPoint Presentation</vt:lpstr>
      <vt:lpstr>Some Big Questions:  1) What is "newe science," and how do we get it from "olde bokes"?  2) What is love?  3) What is the nature of Nature?  4) More precisely, what is the place of humanity in the cosmos?  5) More precisely still, what is the relationship of the human mind and the universe as a whole? </vt:lpstr>
      <vt:lpstr>Maybe the Biggest Question...  6) What does all of that have to do with the avian dating show that takes up almost half of the poem?</vt:lpstr>
      <vt:lpstr>PowerPoint Presentation</vt:lpstr>
      <vt:lpstr>PowerPoint Presentation</vt:lpstr>
      <vt:lpstr>   "The Book of the World"       William Drummond  Of this fair volume which we "World" do name  If we the sheets and leaves could turn with care,  Of Him who it corrects, and did it frame,  We clear might read the art and wisdom rare,  Find out His power which wildest powers doth tame,         His providence extending everywhere,  His justice which proud rebels doth not spare,  In every page and period of the same:  But silly we, like foolish children, rest  Well pleased with coloured vellum, leaves of gold,          Fair dangling ribbands, leaving what is best,  On the great Writer’s sense ne’er taking hold;  Or, if by chance we stay our minds on aught,  It is some picture on the margin wrought.</vt:lpstr>
      <vt:lpstr>PowerPoint Presentation</vt:lpstr>
      <vt:lpstr>PowerPoint Presentation</vt:lpstr>
      <vt:lpstr> She is called a WEASEL (mustela) as if she were an elongated mouse (mus), for the Greeks say "theon" for "long."  When she lives in a house, she moves from place to place with subtle cunning after she has had her babies, and always lies at night in a different lair.   She pursues snakes and mice.   There are two kinds. One kind keeps far off in the forest -- the Greeks call these Ictides -- and the other wanders about in houses.  Some say that they conceive through the ear and give birth through the mouth, while, on the other hand, others declare that they conceive by mouth and give birth by ear.  Now these creatures signify not a few of you fellows, who willingly accept by ear the seed of God's word, but who, shackled by the love of earthly things, put it away in the wrong place and dissimulate what you hear.   --The Book of Beasts, translated by T. H. White</vt:lpstr>
      <vt:lpstr>PowerPoint Presentation</vt:lpstr>
      <vt:lpstr>PowerPoint Presentation</vt:lpstr>
      <vt:lpstr>The brain is wider than the sky,    For, put them side by side,  The one the other will include    With ease, and you beside.     The brain is deeper than the sea,            For, hold them, blue to blue,  The one the other will absorb,    As sponges, buckets do.     The brain is just the weight of God,    For, lift them, pound for pound,          And they will differ, if they do,    As syllable from sound.      --Emily Dickinson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dc:creator>
  <cp:lastModifiedBy>TS</cp:lastModifiedBy>
  <cp:revision>106</cp:revision>
  <dcterms:created xsi:type="dcterms:W3CDTF">2006-08-16T00:00:00Z</dcterms:created>
  <dcterms:modified xsi:type="dcterms:W3CDTF">2014-09-15T16:28:17Z</dcterms:modified>
</cp:coreProperties>
</file>